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4"/>
    <p:sldMasterId id="2147484221" r:id="rId5"/>
  </p:sldMasterIdLst>
  <p:notesMasterIdLst>
    <p:notesMasterId r:id="rId17"/>
  </p:notesMasterIdLst>
  <p:handoutMasterIdLst>
    <p:handoutMasterId r:id="rId18"/>
  </p:handoutMasterIdLst>
  <p:sldIdLst>
    <p:sldId id="1916" r:id="rId6"/>
    <p:sldId id="1922" r:id="rId7"/>
    <p:sldId id="1924" r:id="rId8"/>
    <p:sldId id="1928" r:id="rId9"/>
    <p:sldId id="1933" r:id="rId10"/>
    <p:sldId id="1929" r:id="rId11"/>
    <p:sldId id="1934" r:id="rId12"/>
    <p:sldId id="1935" r:id="rId13"/>
    <p:sldId id="1925" r:id="rId14"/>
    <p:sldId id="1926" r:id="rId15"/>
    <p:sldId id="1932" r:id="rId16"/>
  </p:sldIdLst>
  <p:sldSz cx="9144000" cy="6858000" type="screen4x3"/>
  <p:notesSz cx="6997700" cy="9283700"/>
  <p:custDataLst>
    <p:tags r:id="rId19"/>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718">
          <p15:clr>
            <a:srgbClr val="A4A3A4"/>
          </p15:clr>
        </p15:guide>
        <p15:guide id="2" orient="horz" pos="2163">
          <p15:clr>
            <a:srgbClr val="A4A3A4"/>
          </p15:clr>
        </p15:guide>
        <p15:guide id="3" orient="horz">
          <p15:clr>
            <a:srgbClr val="A4A3A4"/>
          </p15:clr>
        </p15:guide>
        <p15:guide id="4" orient="horz" pos="4319">
          <p15:clr>
            <a:srgbClr val="A4A3A4"/>
          </p15:clr>
        </p15:guide>
        <p15:guide id="5" orient="horz" pos="3586">
          <p15:clr>
            <a:srgbClr val="A4A3A4"/>
          </p15:clr>
        </p15:guide>
        <p15:guide id="6" orient="horz" pos="4033">
          <p15:clr>
            <a:srgbClr val="A4A3A4"/>
          </p15:clr>
        </p15:guide>
        <p15:guide id="7" orient="horz" pos="935">
          <p15:clr>
            <a:srgbClr val="A4A3A4"/>
          </p15:clr>
        </p15:guide>
        <p15:guide id="8" pos="3987">
          <p15:clr>
            <a:srgbClr val="A4A3A4"/>
          </p15:clr>
        </p15:guide>
        <p15:guide id="9" pos="171">
          <p15:clr>
            <a:srgbClr val="A4A3A4"/>
          </p15:clr>
        </p15:guide>
        <p15:guide id="10" pos="75">
          <p15:clr>
            <a:srgbClr val="A4A3A4"/>
          </p15:clr>
        </p15:guide>
        <p15:guide id="11" pos="3873">
          <p15:clr>
            <a:srgbClr val="A4A3A4"/>
          </p15:clr>
        </p15:guide>
        <p15:guide id="12" pos="5623">
          <p15:clr>
            <a:srgbClr val="A4A3A4"/>
          </p15:clr>
        </p15:guide>
      </p15:sldGuideLst>
    </p:ext>
    <p:ext uri="{2D200454-40CA-4A62-9FC3-DE9A4176ACB9}">
      <p15:notesGuideLst xmlns:p15="http://schemas.microsoft.com/office/powerpoint/2012/main">
        <p15:guide id="1" orient="horz" pos="2924">
          <p15:clr>
            <a:srgbClr val="A4A3A4"/>
          </p15:clr>
        </p15:guide>
        <p15:guide id="2" pos="22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nya Edwards" initials="TDE" lastIdx="3" clrIdx="0"/>
  <p:cmAuthor id="1" name="Tilani, Deepak" initials="TD" lastIdx="5" clrIdx="1"/>
  <p:cmAuthor id="2" name="Miller, Melissa" initials="MM"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066BB0"/>
    <a:srgbClr val="0033CC"/>
    <a:srgbClr val="99CCFF"/>
    <a:srgbClr val="339933"/>
    <a:srgbClr val="B2B2B2"/>
    <a:srgbClr val="BAC9F8"/>
    <a:srgbClr val="A32020"/>
    <a:srgbClr val="0C2577"/>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98960" autoAdjust="0"/>
  </p:normalViewPr>
  <p:slideViewPr>
    <p:cSldViewPr snapToGrid="0">
      <p:cViewPr varScale="1">
        <p:scale>
          <a:sx n="65" d="100"/>
          <a:sy n="65" d="100"/>
        </p:scale>
        <p:origin x="1314" y="39"/>
      </p:cViewPr>
      <p:guideLst>
        <p:guide orient="horz" pos="718"/>
        <p:guide orient="horz" pos="2163"/>
        <p:guide orient="horz"/>
        <p:guide orient="horz" pos="4319"/>
        <p:guide orient="horz" pos="3586"/>
        <p:guide orient="horz" pos="4033"/>
        <p:guide orient="horz" pos="935"/>
        <p:guide pos="3987"/>
        <p:guide pos="171"/>
        <p:guide pos="75"/>
        <p:guide pos="3873"/>
        <p:guide pos="562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2942"/>
    </p:cViewPr>
  </p:sorterViewPr>
  <p:notesViewPr>
    <p:cSldViewPr snapToGrid="0">
      <p:cViewPr>
        <p:scale>
          <a:sx n="75" d="100"/>
          <a:sy n="75" d="100"/>
        </p:scale>
        <p:origin x="-3018" y="132"/>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53189"/>
            <a:ext cx="4742886" cy="357809"/>
          </a:xfrm>
          <a:prstGeom prst="rect">
            <a:avLst/>
          </a:prstGeom>
        </p:spPr>
        <p:txBody>
          <a:bodyPr vert="horz" wrap="square" lIns="186062" tIns="93031" rIns="186062" bIns="93031" rtlCol="0" anchor="ctr" anchorCtr="0">
            <a:spAutoFit/>
          </a:bodyPr>
          <a:lstStyle>
            <a:lvl1pPr algn="l" fontAlgn="auto">
              <a:spcBef>
                <a:spcPts val="0"/>
              </a:spcBef>
              <a:spcAft>
                <a:spcPts val="0"/>
              </a:spcAft>
              <a:defRPr sz="1100">
                <a:latin typeface="+mn-lt"/>
                <a:cs typeface="+mn-cs"/>
              </a:defRPr>
            </a:lvl1pPr>
          </a:lstStyle>
          <a:p>
            <a:pPr>
              <a:defRPr/>
            </a:pPr>
            <a:endParaRPr lang="en-US" dirty="0"/>
          </a:p>
        </p:txBody>
      </p:sp>
      <p:sp>
        <p:nvSpPr>
          <p:cNvPr id="3" name="Date Placeholder 2"/>
          <p:cNvSpPr>
            <a:spLocks noGrp="1"/>
          </p:cNvSpPr>
          <p:nvPr>
            <p:ph type="dt" sz="quarter" idx="1"/>
          </p:nvPr>
        </p:nvSpPr>
        <p:spPr>
          <a:xfrm>
            <a:off x="5209399" y="53189"/>
            <a:ext cx="1786682" cy="357809"/>
          </a:xfrm>
          <a:prstGeom prst="rect">
            <a:avLst/>
          </a:prstGeom>
        </p:spPr>
        <p:txBody>
          <a:bodyPr vert="horz" wrap="square" lIns="186062" tIns="93031" rIns="186062" bIns="93031" rtlCol="0" anchor="ctr" anchorCtr="0">
            <a:spAutoFit/>
          </a:bodyPr>
          <a:lstStyle>
            <a:lvl1pPr algn="r" fontAlgn="auto">
              <a:spcBef>
                <a:spcPts val="0"/>
              </a:spcBef>
              <a:spcAft>
                <a:spcPts val="0"/>
              </a:spcAft>
              <a:defRPr sz="1100">
                <a:latin typeface="+mn-lt"/>
                <a:cs typeface="+mn-cs"/>
              </a:defRPr>
            </a:lvl1pPr>
          </a:lstStyle>
          <a:p>
            <a:pPr>
              <a:defRPr/>
            </a:pPr>
            <a:fld id="{958B54EA-7FD3-4F75-AF9B-B9212584B029}" type="datetimeFigureOut">
              <a:rPr lang="en-US"/>
              <a:pPr>
                <a:defRPr/>
              </a:pPr>
              <a:t>3/22/2017</a:t>
            </a:fld>
            <a:endParaRPr lang="en-US" dirty="0"/>
          </a:p>
        </p:txBody>
      </p:sp>
      <p:sp>
        <p:nvSpPr>
          <p:cNvPr id="4" name="Footer Placeholder 3"/>
          <p:cNvSpPr>
            <a:spLocks noGrp="1"/>
          </p:cNvSpPr>
          <p:nvPr>
            <p:ph type="ftr" sz="quarter" idx="2"/>
          </p:nvPr>
        </p:nvSpPr>
        <p:spPr>
          <a:xfrm>
            <a:off x="0" y="8871092"/>
            <a:ext cx="5598160" cy="357809"/>
          </a:xfrm>
          <a:prstGeom prst="rect">
            <a:avLst/>
          </a:prstGeom>
        </p:spPr>
        <p:txBody>
          <a:bodyPr vert="horz" wrap="square" lIns="186062" tIns="93031" rIns="186062" bIns="93031" rtlCol="0" anchor="ctr" anchorCtr="0">
            <a:spAutoFit/>
          </a:bodyPr>
          <a:lstStyle>
            <a:lvl1pPr algn="l" fontAlgn="auto">
              <a:spcBef>
                <a:spcPts val="0"/>
              </a:spcBef>
              <a:spcAft>
                <a:spcPts val="0"/>
              </a:spcAft>
              <a:defRPr sz="1100">
                <a:latin typeface="+mn-lt"/>
                <a:cs typeface="+mn-cs"/>
              </a:defRPr>
            </a:lvl1pPr>
          </a:lstStyle>
          <a:p>
            <a:pPr>
              <a:defRPr/>
            </a:pPr>
            <a:r>
              <a:rPr lang="en-US" dirty="0"/>
              <a:t>Enter Filename Here</a:t>
            </a:r>
          </a:p>
        </p:txBody>
      </p:sp>
      <p:sp>
        <p:nvSpPr>
          <p:cNvPr id="5" name="Slide Number Placeholder 4"/>
          <p:cNvSpPr>
            <a:spLocks noGrp="1"/>
          </p:cNvSpPr>
          <p:nvPr>
            <p:ph type="sldNum" sz="quarter" idx="3"/>
          </p:nvPr>
        </p:nvSpPr>
        <p:spPr>
          <a:xfrm>
            <a:off x="6250956" y="8871092"/>
            <a:ext cx="746745" cy="357809"/>
          </a:xfrm>
          <a:prstGeom prst="rect">
            <a:avLst/>
          </a:prstGeom>
        </p:spPr>
        <p:txBody>
          <a:bodyPr vert="horz" wrap="square" lIns="186062" tIns="93031" rIns="186062" bIns="93031" rtlCol="0" anchor="ctr" anchorCtr="0">
            <a:spAutoFit/>
          </a:bodyPr>
          <a:lstStyle>
            <a:lvl1pPr algn="r" fontAlgn="auto">
              <a:spcBef>
                <a:spcPts val="0"/>
              </a:spcBef>
              <a:spcAft>
                <a:spcPts val="0"/>
              </a:spcAft>
              <a:defRPr sz="1100">
                <a:latin typeface="+mn-lt"/>
                <a:cs typeface="+mn-cs"/>
              </a:defRPr>
            </a:lvl1pPr>
          </a:lstStyle>
          <a:p>
            <a:pPr>
              <a:defRPr/>
            </a:pPr>
            <a:fld id="{C3297F39-B988-4ED2-B653-D29467EE0D18}" type="slidenum">
              <a:rPr lang="en-US"/>
              <a:pPr>
                <a:defRPr/>
              </a:pPr>
              <a:t>‹#›</a:t>
            </a:fld>
            <a:endParaRPr lang="en-US" dirty="0"/>
          </a:p>
        </p:txBody>
      </p:sp>
      <p:pic>
        <p:nvPicPr>
          <p:cNvPr id="51206" name="Picture 5" descr="wellpoint logo 4C.png"/>
          <p:cNvPicPr>
            <a:picLocks noChangeAspect="1"/>
          </p:cNvPicPr>
          <p:nvPr/>
        </p:nvPicPr>
        <p:blipFill>
          <a:blip r:embed="rId2" cstate="print"/>
          <a:srcRect/>
          <a:stretch>
            <a:fillRect/>
          </a:stretch>
        </p:blipFill>
        <p:spPr bwMode="auto">
          <a:xfrm>
            <a:off x="2938386" y="464186"/>
            <a:ext cx="1120928" cy="320739"/>
          </a:xfrm>
          <a:prstGeom prst="rect">
            <a:avLst/>
          </a:prstGeom>
          <a:noFill/>
          <a:ln w="9525">
            <a:noFill/>
            <a:miter lim="800000"/>
            <a:headEnd/>
            <a:tailEnd/>
          </a:ln>
        </p:spPr>
      </p:pic>
    </p:spTree>
    <p:extLst>
      <p:ext uri="{BB962C8B-B14F-4D97-AF65-F5344CB8AC3E}">
        <p14:creationId xmlns:p14="http://schemas.microsoft.com/office/powerpoint/2010/main" val="404918997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53516"/>
            <a:ext cx="4759084" cy="357156"/>
          </a:xfrm>
          <a:prstGeom prst="rect">
            <a:avLst/>
          </a:prstGeom>
        </p:spPr>
        <p:txBody>
          <a:bodyPr vert="horz" lIns="186062" tIns="93031" rIns="186062" bIns="93031" rtlCol="0" anchor="ctr" anchorCtr="0">
            <a:spAutoFit/>
          </a:bodyPr>
          <a:lstStyle>
            <a:lvl1pPr algn="l" fontAlgn="auto">
              <a:spcBef>
                <a:spcPts val="0"/>
              </a:spcBef>
              <a:spcAft>
                <a:spcPts val="0"/>
              </a:spcAft>
              <a:defRPr sz="1100">
                <a:latin typeface="+mn-lt"/>
                <a:cs typeface="+mn-cs"/>
              </a:defRPr>
            </a:lvl1pPr>
          </a:lstStyle>
          <a:p>
            <a:pPr>
              <a:defRPr/>
            </a:pPr>
            <a:endParaRPr lang="en-US" dirty="0"/>
          </a:p>
        </p:txBody>
      </p:sp>
      <p:sp>
        <p:nvSpPr>
          <p:cNvPr id="3" name="Date Placeholder 2"/>
          <p:cNvSpPr>
            <a:spLocks noGrp="1"/>
          </p:cNvSpPr>
          <p:nvPr>
            <p:ph type="dt" idx="1"/>
          </p:nvPr>
        </p:nvSpPr>
        <p:spPr>
          <a:xfrm>
            <a:off x="5411879" y="53516"/>
            <a:ext cx="1585821" cy="357156"/>
          </a:xfrm>
          <a:prstGeom prst="rect">
            <a:avLst/>
          </a:prstGeom>
        </p:spPr>
        <p:txBody>
          <a:bodyPr vert="horz" lIns="186062" tIns="93031" rIns="186062" bIns="93031" rtlCol="0" anchor="ctr" anchorCtr="0">
            <a:spAutoFit/>
          </a:bodyPr>
          <a:lstStyle>
            <a:lvl1pPr algn="r" fontAlgn="auto">
              <a:spcBef>
                <a:spcPts val="0"/>
              </a:spcBef>
              <a:spcAft>
                <a:spcPts val="0"/>
              </a:spcAft>
              <a:defRPr sz="1100">
                <a:latin typeface="+mn-lt"/>
                <a:cs typeface="+mn-cs"/>
              </a:defRPr>
            </a:lvl1pPr>
          </a:lstStyle>
          <a:p>
            <a:pPr>
              <a:defRPr/>
            </a:pPr>
            <a:fld id="{677488F9-2642-4F3A-977B-5B4DC0BA6F82}" type="datetimeFigureOut">
              <a:rPr lang="en-US"/>
              <a:pPr>
                <a:defRPr/>
              </a:pPr>
              <a:t>3/22/2017</a:t>
            </a:fld>
            <a:endParaRPr lang="en-US" dirty="0"/>
          </a:p>
        </p:txBody>
      </p:sp>
      <p:sp>
        <p:nvSpPr>
          <p:cNvPr id="4" name="Slide Image Placeholder 3"/>
          <p:cNvSpPr>
            <a:spLocks noGrp="1" noRot="1" noChangeAspect="1"/>
          </p:cNvSpPr>
          <p:nvPr>
            <p:ph type="sldImg" idx="2"/>
          </p:nvPr>
        </p:nvSpPr>
        <p:spPr>
          <a:xfrm>
            <a:off x="1693863" y="909638"/>
            <a:ext cx="3609975" cy="2706687"/>
          </a:xfrm>
          <a:prstGeom prst="rect">
            <a:avLst/>
          </a:prstGeom>
          <a:noFill/>
          <a:ln w="12700">
            <a:solidFill>
              <a:prstClr val="black"/>
            </a:solidFill>
          </a:ln>
        </p:spPr>
        <p:txBody>
          <a:bodyPr vert="horz" lIns="93031" tIns="46516" rIns="93031" bIns="46516" rtlCol="0" anchor="ctr"/>
          <a:lstStyle/>
          <a:p>
            <a:pPr lvl="0"/>
            <a:endParaRPr lang="en-US" noProof="0" dirty="0"/>
          </a:p>
        </p:txBody>
      </p:sp>
      <p:sp>
        <p:nvSpPr>
          <p:cNvPr id="5" name="Notes Placeholder 4"/>
          <p:cNvSpPr>
            <a:spLocks noGrp="1"/>
          </p:cNvSpPr>
          <p:nvPr>
            <p:ph type="body" sz="quarter" idx="3"/>
          </p:nvPr>
        </p:nvSpPr>
        <p:spPr>
          <a:xfrm>
            <a:off x="327208" y="3771503"/>
            <a:ext cx="6343285" cy="4920684"/>
          </a:xfrm>
          <a:prstGeom prst="rect">
            <a:avLst/>
          </a:prstGeom>
        </p:spPr>
        <p:txBody>
          <a:bodyPr vert="horz" lIns="93031" tIns="46516" rIns="93031" bIns="46516"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6" name="Footer Placeholder 5"/>
          <p:cNvSpPr>
            <a:spLocks noGrp="1"/>
          </p:cNvSpPr>
          <p:nvPr>
            <p:ph type="ftr" sz="quarter" idx="4"/>
          </p:nvPr>
        </p:nvSpPr>
        <p:spPr>
          <a:xfrm>
            <a:off x="0" y="8871418"/>
            <a:ext cx="5598160" cy="357156"/>
          </a:xfrm>
          <a:prstGeom prst="rect">
            <a:avLst/>
          </a:prstGeom>
        </p:spPr>
        <p:txBody>
          <a:bodyPr vert="horz" lIns="186062" tIns="93031" rIns="186062" bIns="93031" rtlCol="0" anchor="ctr" anchorCtr="0">
            <a:spAutoFit/>
          </a:bodyPr>
          <a:lstStyle>
            <a:lvl1pPr algn="l" fontAlgn="auto">
              <a:spcBef>
                <a:spcPts val="0"/>
              </a:spcBef>
              <a:spcAft>
                <a:spcPts val="0"/>
              </a:spcAft>
              <a:defRPr sz="1100">
                <a:latin typeface="+mn-lt"/>
                <a:cs typeface="+mn-cs"/>
              </a:defRPr>
            </a:lvl1pPr>
          </a:lstStyle>
          <a:p>
            <a:pPr>
              <a:defRPr/>
            </a:pPr>
            <a:r>
              <a:rPr lang="en-US" dirty="0"/>
              <a:t>Enter Filename Here</a:t>
            </a:r>
          </a:p>
        </p:txBody>
      </p:sp>
      <p:sp>
        <p:nvSpPr>
          <p:cNvPr id="7" name="Slide Number Placeholder 6"/>
          <p:cNvSpPr>
            <a:spLocks noGrp="1"/>
          </p:cNvSpPr>
          <p:nvPr>
            <p:ph type="sldNum" sz="quarter" idx="5"/>
          </p:nvPr>
        </p:nvSpPr>
        <p:spPr>
          <a:xfrm>
            <a:off x="6250956" y="8871418"/>
            <a:ext cx="746745" cy="357156"/>
          </a:xfrm>
          <a:prstGeom prst="rect">
            <a:avLst/>
          </a:prstGeom>
        </p:spPr>
        <p:txBody>
          <a:bodyPr vert="horz" lIns="186062" tIns="93031" rIns="186062" bIns="93031" rtlCol="0" anchor="ctr" anchorCtr="0">
            <a:spAutoFit/>
          </a:bodyPr>
          <a:lstStyle>
            <a:lvl1pPr algn="r" fontAlgn="auto">
              <a:spcBef>
                <a:spcPts val="0"/>
              </a:spcBef>
              <a:spcAft>
                <a:spcPts val="0"/>
              </a:spcAft>
              <a:defRPr sz="1100">
                <a:latin typeface="+mn-lt"/>
                <a:cs typeface="+mn-cs"/>
              </a:defRPr>
            </a:lvl1pPr>
          </a:lstStyle>
          <a:p>
            <a:pPr>
              <a:defRPr/>
            </a:pPr>
            <a:fld id="{DB3E0179-D00E-4D63-9AAD-47E65993A5EF}" type="slidenum">
              <a:rPr lang="en-US"/>
              <a:pPr>
                <a:defRPr/>
              </a:pPr>
              <a:t>‹#›</a:t>
            </a:fld>
            <a:endParaRPr lang="en-US" dirty="0"/>
          </a:p>
        </p:txBody>
      </p:sp>
    </p:spTree>
    <p:extLst>
      <p:ext uri="{BB962C8B-B14F-4D97-AF65-F5344CB8AC3E}">
        <p14:creationId xmlns:p14="http://schemas.microsoft.com/office/powerpoint/2010/main" val="907783191"/>
      </p:ext>
    </p:extLst>
  </p:cSld>
  <p:clrMap bg1="lt1" tx1="dk1" bg2="lt2" tx2="dk2" accent1="accent1" accent2="accent2" accent3="accent3" accent4="accent4" accent5="accent5" accent6="accent6" hlink="hlink" folHlink="folHlink"/>
  <p:hf hdr="0"/>
  <p:notesStyle>
    <a:lvl1pPr marL="169863" indent="-169863" algn="l" rtl="0" eaLnBrk="0" fontAlgn="base" hangingPunct="0">
      <a:spcBef>
        <a:spcPts val="1000"/>
      </a:spcBef>
      <a:spcAft>
        <a:spcPct val="0"/>
      </a:spcAft>
      <a:buFont typeface="Arial" charset="0"/>
      <a:buChar char="•"/>
      <a:defRPr sz="1200" kern="1200">
        <a:solidFill>
          <a:schemeClr val="tx1"/>
        </a:solidFill>
        <a:latin typeface="+mn-lt"/>
        <a:ea typeface="+mn-ea"/>
        <a:cs typeface="+mn-cs"/>
      </a:defRPr>
    </a:lvl1pPr>
    <a:lvl2pPr marL="457200" indent="-174625" algn="l" rtl="0" eaLnBrk="0" fontAlgn="base" hangingPunct="0">
      <a:spcBef>
        <a:spcPts val="600"/>
      </a:spcBef>
      <a:spcAft>
        <a:spcPct val="0"/>
      </a:spcAft>
      <a:buFont typeface="Arial" charset="0"/>
      <a:buChar char="•"/>
      <a:defRPr sz="1200" kern="1200">
        <a:solidFill>
          <a:schemeClr val="tx1"/>
        </a:solidFill>
        <a:latin typeface="+mn-lt"/>
        <a:ea typeface="+mn-ea"/>
        <a:cs typeface="+mn-cs"/>
      </a:defRPr>
    </a:lvl2pPr>
    <a:lvl3pPr marL="744538" indent="-168275" algn="l" rtl="0" eaLnBrk="0" fontAlgn="base" hangingPunct="0">
      <a:spcBef>
        <a:spcPts val="600"/>
      </a:spcBef>
      <a:spcAft>
        <a:spcPct val="0"/>
      </a:spcAft>
      <a:buFont typeface="Arial" charset="0"/>
      <a:buChar char="•"/>
      <a:defRPr sz="1100" kern="1200">
        <a:solidFill>
          <a:schemeClr val="tx1"/>
        </a:solidFill>
        <a:latin typeface="+mn-lt"/>
        <a:ea typeface="+mn-ea"/>
        <a:cs typeface="+mn-cs"/>
      </a:defRPr>
    </a:lvl3pPr>
    <a:lvl4pPr marL="1027113" indent="-169863" algn="l" rtl="0" eaLnBrk="0" fontAlgn="base" hangingPunct="0">
      <a:spcBef>
        <a:spcPts val="600"/>
      </a:spcBef>
      <a:spcAft>
        <a:spcPct val="0"/>
      </a:spcAft>
      <a:buFont typeface="Arial" charset="0"/>
      <a:buChar char="•"/>
      <a:defRPr sz="1100" kern="1200">
        <a:solidFill>
          <a:schemeClr val="tx1"/>
        </a:solidFill>
        <a:latin typeface="+mn-lt"/>
        <a:ea typeface="+mn-ea"/>
        <a:cs typeface="+mn-cs"/>
      </a:defRPr>
    </a:lvl4pPr>
    <a:lvl5pPr marL="2057400" indent="-228600" algn="l" rtl="0" eaLnBrk="0" fontAlgn="base" hangingPunct="0">
      <a:spcBef>
        <a:spcPts val="600"/>
      </a:spcBef>
      <a:spcAft>
        <a:spcPct val="0"/>
      </a:spcAft>
      <a:buFont typeface="Arial"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305E684-7151-44B3-A754-2DB0FC95B003}" type="datetime1">
              <a:rPr lang="en-US" smtClean="0">
                <a:solidFill>
                  <a:prstClr val="black"/>
                </a:solidFill>
              </a:rPr>
              <a:pPr/>
              <a:t>3/22/2017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DDEAD121-A289-4444-9389-D3675A8CD485}"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081333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9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337366444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23138294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313918864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23007893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203068087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355645412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7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192639704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8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121342603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3_Title and Content (HART New)">
    <p:spTree>
      <p:nvGrpSpPr>
        <p:cNvPr id="1" name=""/>
        <p:cNvGrpSpPr/>
        <p:nvPr/>
      </p:nvGrpSpPr>
      <p:grpSpPr>
        <a:xfrm>
          <a:off x="0" y="0"/>
          <a:ext cx="0" cy="0"/>
          <a:chOff x="0" y="0"/>
          <a:chExt cx="0" cy="0"/>
        </a:xfrm>
      </p:grpSpPr>
      <p:sp>
        <p:nvSpPr>
          <p:cNvPr id="2" name="Title 1"/>
          <p:cNvSpPr>
            <a:spLocks noGrp="1"/>
          </p:cNvSpPr>
          <p:nvPr>
            <p:ph type="title"/>
          </p:nvPr>
        </p:nvSpPr>
        <p:spPr>
          <a:xfrm>
            <a:off x="228600" y="73025"/>
            <a:ext cx="8686800" cy="500181"/>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7" name="Content Placeholder 2"/>
          <p:cNvSpPr>
            <a:spLocks noGrp="1"/>
          </p:cNvSpPr>
          <p:nvPr>
            <p:ph idx="12" hasCustomPrompt="1"/>
          </p:nvPr>
        </p:nvSpPr>
        <p:spPr>
          <a:xfrm>
            <a:off x="234950" y="656986"/>
            <a:ext cx="8686800" cy="548640"/>
          </a:xfrm>
          <a:solidFill>
            <a:schemeClr val="bg2">
              <a:lumMod val="95000"/>
            </a:schemeClr>
          </a:solidFill>
        </p:spPr>
        <p:txBody>
          <a:bodyPr anchor="ctr"/>
          <a:lstStyle>
            <a:lvl1pPr algn="ctr">
              <a:spcBef>
                <a:spcPts val="400"/>
              </a:spcBef>
              <a:defRPr kumimoji="0" lang="en-US" sz="1400" b="1" i="1" u="none" strike="noStrike" cap="none" normalizeH="0" baseline="0" dirty="0" smtClean="0">
                <a:ln>
                  <a:noFill/>
                </a:ln>
                <a:solidFill>
                  <a:schemeClr val="tx1"/>
                </a:solidFill>
                <a:effectLst/>
                <a:latin typeface="Arial" pitchFamily="34" charset="0"/>
                <a:cs typeface="Arial" pitchFamily="34" charset="0"/>
              </a:defRPr>
            </a:lvl1pPr>
            <a:lvl2pPr marL="182880" indent="-182880">
              <a:defRPr/>
            </a:lvl2pPr>
          </a:lstStyle>
          <a:p>
            <a:pPr algn="ctr"/>
            <a:r>
              <a:rPr kumimoji="0" lang="en-US" sz="1400" b="1" i="1" u="none" strike="noStrike" cap="none" normalizeH="0" baseline="0" dirty="0" smtClean="0">
                <a:ln>
                  <a:noFill/>
                </a:ln>
                <a:solidFill>
                  <a:schemeClr val="accent1"/>
                </a:solidFill>
                <a:effectLst/>
                <a:latin typeface="+mj-lt"/>
                <a:cs typeface="Arial" charset="0"/>
              </a:rPr>
              <a:t>Story</a:t>
            </a:r>
          </a:p>
        </p:txBody>
      </p:sp>
    </p:spTree>
    <p:extLst>
      <p:ext uri="{BB962C8B-B14F-4D97-AF65-F5344CB8AC3E}">
        <p14:creationId xmlns:p14="http://schemas.microsoft.com/office/powerpoint/2010/main" val="172431675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1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83787276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4_Title and Content (HART New)">
    <p:spTree>
      <p:nvGrpSpPr>
        <p:cNvPr id="1" name=""/>
        <p:cNvGrpSpPr/>
        <p:nvPr/>
      </p:nvGrpSpPr>
      <p:grpSpPr>
        <a:xfrm>
          <a:off x="0" y="0"/>
          <a:ext cx="0" cy="0"/>
          <a:chOff x="0" y="0"/>
          <a:chExt cx="0" cy="0"/>
        </a:xfrm>
      </p:grpSpPr>
      <p:sp>
        <p:nvSpPr>
          <p:cNvPr id="2" name="Title 1"/>
          <p:cNvSpPr>
            <a:spLocks noGrp="1"/>
          </p:cNvSpPr>
          <p:nvPr>
            <p:ph type="title"/>
          </p:nvPr>
        </p:nvSpPr>
        <p:spPr>
          <a:xfrm>
            <a:off x="228600" y="73025"/>
            <a:ext cx="8686800" cy="500181"/>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7" name="Content Placeholder 2"/>
          <p:cNvSpPr>
            <a:spLocks noGrp="1"/>
          </p:cNvSpPr>
          <p:nvPr>
            <p:ph idx="12" hasCustomPrompt="1"/>
          </p:nvPr>
        </p:nvSpPr>
        <p:spPr>
          <a:xfrm>
            <a:off x="234950" y="656986"/>
            <a:ext cx="8686800" cy="548640"/>
          </a:xfrm>
          <a:solidFill>
            <a:schemeClr val="bg2">
              <a:lumMod val="95000"/>
            </a:schemeClr>
          </a:solidFill>
        </p:spPr>
        <p:txBody>
          <a:bodyPr anchor="ctr"/>
          <a:lstStyle>
            <a:lvl1pPr algn="ctr">
              <a:spcBef>
                <a:spcPts val="400"/>
              </a:spcBef>
              <a:defRPr kumimoji="0" lang="en-US" sz="1400" b="1" i="1" u="none" strike="noStrike" cap="none" normalizeH="0" baseline="0" dirty="0" smtClean="0">
                <a:ln>
                  <a:noFill/>
                </a:ln>
                <a:solidFill>
                  <a:schemeClr val="tx1"/>
                </a:solidFill>
                <a:effectLst/>
                <a:latin typeface="Arial" pitchFamily="34" charset="0"/>
                <a:cs typeface="Arial" pitchFamily="34" charset="0"/>
              </a:defRPr>
            </a:lvl1pPr>
            <a:lvl2pPr marL="182880" indent="-182880">
              <a:defRPr/>
            </a:lvl2pPr>
          </a:lstStyle>
          <a:p>
            <a:pPr algn="ctr"/>
            <a:r>
              <a:rPr kumimoji="0" lang="en-US" sz="1400" b="1" i="1" u="none" strike="noStrike" cap="none" normalizeH="0" baseline="0" dirty="0" smtClean="0">
                <a:ln>
                  <a:noFill/>
                </a:ln>
                <a:solidFill>
                  <a:schemeClr val="accent1"/>
                </a:solidFill>
                <a:effectLst/>
                <a:latin typeface="+mj-lt"/>
                <a:cs typeface="Arial" charset="0"/>
              </a:rPr>
              <a:t>Story</a:t>
            </a:r>
          </a:p>
        </p:txBody>
      </p:sp>
    </p:spTree>
    <p:extLst>
      <p:ext uri="{BB962C8B-B14F-4D97-AF65-F5344CB8AC3E}">
        <p14:creationId xmlns:p14="http://schemas.microsoft.com/office/powerpoint/2010/main" val="13065713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A2DCB2D-F3A1-47AC-A248-15826C4C808C}" type="slidenum">
              <a:rPr lang="en-US" smtClean="0">
                <a:solidFill>
                  <a:srgbClr val="000000">
                    <a:lumMod val="50000"/>
                    <a:lumOff val="50000"/>
                  </a:srgbClr>
                </a:solidFill>
              </a:rPr>
              <a:pPr/>
              <a:t>‹#›</a:t>
            </a:fld>
            <a:endParaRPr lang="en-US" dirty="0">
              <a:solidFill>
                <a:srgbClr val="000000">
                  <a:lumMod val="50000"/>
                  <a:lumOff val="50000"/>
                </a:srgbClr>
              </a:solidFill>
            </a:endParaRPr>
          </a:p>
        </p:txBody>
      </p:sp>
    </p:spTree>
    <p:extLst>
      <p:ext uri="{BB962C8B-B14F-4D97-AF65-F5344CB8AC3E}">
        <p14:creationId xmlns:p14="http://schemas.microsoft.com/office/powerpoint/2010/main" val="3028620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5_Title and Content (HART New)">
    <p:spTree>
      <p:nvGrpSpPr>
        <p:cNvPr id="1" name=""/>
        <p:cNvGrpSpPr/>
        <p:nvPr/>
      </p:nvGrpSpPr>
      <p:grpSpPr>
        <a:xfrm>
          <a:off x="0" y="0"/>
          <a:ext cx="0" cy="0"/>
          <a:chOff x="0" y="0"/>
          <a:chExt cx="0" cy="0"/>
        </a:xfrm>
      </p:grpSpPr>
      <p:sp>
        <p:nvSpPr>
          <p:cNvPr id="2" name="Title 1"/>
          <p:cNvSpPr>
            <a:spLocks noGrp="1"/>
          </p:cNvSpPr>
          <p:nvPr>
            <p:ph type="title"/>
          </p:nvPr>
        </p:nvSpPr>
        <p:spPr>
          <a:xfrm>
            <a:off x="228600" y="73025"/>
            <a:ext cx="8686800" cy="500181"/>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7" name="Content Placeholder 2"/>
          <p:cNvSpPr>
            <a:spLocks noGrp="1"/>
          </p:cNvSpPr>
          <p:nvPr>
            <p:ph idx="12" hasCustomPrompt="1"/>
          </p:nvPr>
        </p:nvSpPr>
        <p:spPr>
          <a:xfrm>
            <a:off x="234950" y="656986"/>
            <a:ext cx="8686800" cy="548640"/>
          </a:xfrm>
          <a:solidFill>
            <a:schemeClr val="bg2">
              <a:lumMod val="95000"/>
            </a:schemeClr>
          </a:solidFill>
        </p:spPr>
        <p:txBody>
          <a:bodyPr anchor="ctr"/>
          <a:lstStyle>
            <a:lvl1pPr algn="ctr">
              <a:spcBef>
                <a:spcPts val="400"/>
              </a:spcBef>
              <a:defRPr kumimoji="0" lang="en-US" sz="1400" b="1" i="1" u="none" strike="noStrike" cap="none" normalizeH="0" baseline="0" dirty="0" smtClean="0">
                <a:ln>
                  <a:noFill/>
                </a:ln>
                <a:solidFill>
                  <a:schemeClr val="tx1"/>
                </a:solidFill>
                <a:effectLst/>
                <a:latin typeface="Arial" pitchFamily="34" charset="0"/>
                <a:cs typeface="Arial" pitchFamily="34" charset="0"/>
              </a:defRPr>
            </a:lvl1pPr>
            <a:lvl2pPr marL="182880" indent="-182880">
              <a:defRPr/>
            </a:lvl2pPr>
          </a:lstStyle>
          <a:p>
            <a:pPr algn="ctr"/>
            <a:r>
              <a:rPr kumimoji="0" lang="en-US" sz="1400" b="1" i="1" u="none" strike="noStrike" cap="none" normalizeH="0" baseline="0" dirty="0" smtClean="0">
                <a:ln>
                  <a:noFill/>
                </a:ln>
                <a:solidFill>
                  <a:schemeClr val="accent1"/>
                </a:solidFill>
                <a:effectLst/>
                <a:latin typeface="+mj-lt"/>
                <a:cs typeface="Arial" charset="0"/>
              </a:rPr>
              <a:t>Story</a:t>
            </a:r>
          </a:p>
        </p:txBody>
      </p:sp>
    </p:spTree>
    <p:extLst>
      <p:ext uri="{BB962C8B-B14F-4D97-AF65-F5344CB8AC3E}">
        <p14:creationId xmlns:p14="http://schemas.microsoft.com/office/powerpoint/2010/main" val="13196423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Title and Content (HART New)">
    <p:spTree>
      <p:nvGrpSpPr>
        <p:cNvPr id="1" name=""/>
        <p:cNvGrpSpPr/>
        <p:nvPr/>
      </p:nvGrpSpPr>
      <p:grpSpPr>
        <a:xfrm>
          <a:off x="0" y="0"/>
          <a:ext cx="0" cy="0"/>
          <a:chOff x="0" y="0"/>
          <a:chExt cx="0" cy="0"/>
        </a:xfrm>
      </p:grpSpPr>
      <p:sp>
        <p:nvSpPr>
          <p:cNvPr id="2" name="Title 1"/>
          <p:cNvSpPr>
            <a:spLocks noGrp="1"/>
          </p:cNvSpPr>
          <p:nvPr>
            <p:ph type="title"/>
          </p:nvPr>
        </p:nvSpPr>
        <p:spPr>
          <a:xfrm>
            <a:off x="228600" y="73025"/>
            <a:ext cx="8686800" cy="500181"/>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7" name="Content Placeholder 2"/>
          <p:cNvSpPr>
            <a:spLocks noGrp="1"/>
          </p:cNvSpPr>
          <p:nvPr>
            <p:ph idx="12" hasCustomPrompt="1"/>
          </p:nvPr>
        </p:nvSpPr>
        <p:spPr>
          <a:xfrm>
            <a:off x="234950" y="656986"/>
            <a:ext cx="8686800" cy="548640"/>
          </a:xfrm>
          <a:solidFill>
            <a:schemeClr val="bg2">
              <a:lumMod val="95000"/>
            </a:schemeClr>
          </a:solidFill>
        </p:spPr>
        <p:txBody>
          <a:bodyPr anchor="ctr"/>
          <a:lstStyle>
            <a:lvl1pPr algn="ctr">
              <a:spcBef>
                <a:spcPts val="400"/>
              </a:spcBef>
              <a:defRPr kumimoji="0" lang="en-US" sz="1400" b="1" i="1" u="none" strike="noStrike" cap="none" normalizeH="0" baseline="0" dirty="0" smtClean="0">
                <a:ln>
                  <a:noFill/>
                </a:ln>
                <a:solidFill>
                  <a:schemeClr val="tx1"/>
                </a:solidFill>
                <a:effectLst/>
                <a:latin typeface="Arial" pitchFamily="34" charset="0"/>
                <a:cs typeface="Arial" pitchFamily="34" charset="0"/>
              </a:defRPr>
            </a:lvl1pPr>
            <a:lvl2pPr marL="182880" indent="-182880">
              <a:defRPr/>
            </a:lvl2pPr>
          </a:lstStyle>
          <a:p>
            <a:pPr algn="ctr"/>
            <a:r>
              <a:rPr kumimoji="0" lang="en-US" sz="1400" b="1" i="1" u="none" strike="noStrike" cap="none" normalizeH="0" baseline="0" dirty="0" smtClean="0">
                <a:ln>
                  <a:noFill/>
                </a:ln>
                <a:solidFill>
                  <a:schemeClr val="accent1"/>
                </a:solidFill>
                <a:effectLst/>
                <a:latin typeface="+mj-lt"/>
                <a:cs typeface="Arial" charset="0"/>
              </a:rPr>
              <a:t>Story</a:t>
            </a:r>
          </a:p>
        </p:txBody>
      </p:sp>
    </p:spTree>
    <p:extLst>
      <p:ext uri="{BB962C8B-B14F-4D97-AF65-F5344CB8AC3E}">
        <p14:creationId xmlns:p14="http://schemas.microsoft.com/office/powerpoint/2010/main" val="9540771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cSld name="ALT Section Header Light Blue">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80160"/>
            <a:ext cx="8229600" cy="1499616"/>
          </a:xfrm>
        </p:spPr>
        <p:txBody>
          <a:bodyPr anchor="b" anchorCtr="0">
            <a:noAutofit/>
          </a:bodyPr>
          <a:lstStyle>
            <a:lvl1pPr algn="l">
              <a:lnSpc>
                <a:spcPct val="90000"/>
              </a:lnSpc>
              <a:defRPr sz="5400" b="0" cap="none">
                <a:solidFill>
                  <a:schemeClr val="bg2"/>
                </a:solidFill>
              </a:defRPr>
            </a:lvl1pPr>
          </a:lstStyle>
          <a:p>
            <a:r>
              <a:rPr lang="en-US" dirty="0" smtClean="0"/>
              <a:t>Click to Edit Divider Title</a:t>
            </a:r>
            <a:endParaRPr lang="en-US" dirty="0"/>
          </a:p>
        </p:txBody>
      </p:sp>
      <p:sp>
        <p:nvSpPr>
          <p:cNvPr id="3" name="Text Placeholder 2"/>
          <p:cNvSpPr>
            <a:spLocks noGrp="1"/>
          </p:cNvSpPr>
          <p:nvPr>
            <p:ph type="body" idx="1"/>
          </p:nvPr>
        </p:nvSpPr>
        <p:spPr>
          <a:xfrm>
            <a:off x="457200" y="3291839"/>
            <a:ext cx="5486400" cy="1828800"/>
          </a:xfrm>
        </p:spPr>
        <p:txBody>
          <a:bodyPr anchor="t" anchorCtr="0">
            <a:noAutofit/>
          </a:bodyPr>
          <a:lstStyle>
            <a:lvl1pPr marL="0" indent="0">
              <a:lnSpc>
                <a:spcPct val="120000"/>
              </a:lnSpc>
              <a:spcBef>
                <a:spcPts val="600"/>
              </a:spcBef>
              <a:buNone/>
              <a:defRPr sz="22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5" name="Footer Placeholder 4"/>
          <p:cNvSpPr>
            <a:spLocks noGrp="1"/>
          </p:cNvSpPr>
          <p:nvPr>
            <p:ph type="ftr" sz="quarter" idx="11"/>
          </p:nvPr>
        </p:nvSpPr>
        <p:spPr>
          <a:xfrm>
            <a:off x="3124200" y="6567488"/>
            <a:ext cx="5105400" cy="138112"/>
          </a:xfrm>
          <a:prstGeom prst="rect">
            <a:avLst/>
          </a:prstGeom>
        </p:spPr>
        <p:txBody>
          <a:bodyPr/>
          <a:lstStyle>
            <a:lvl1pPr>
              <a:defRPr>
                <a:solidFill>
                  <a:schemeClr val="bg2"/>
                </a:solidFill>
              </a:defRPr>
            </a:lvl1pPr>
          </a:lstStyle>
          <a:p>
            <a:r>
              <a:rPr lang="en-US" dirty="0" smtClean="0">
                <a:solidFill>
                  <a:srgbClr val="FFFFFF"/>
                </a:solidFill>
              </a:rPr>
              <a:t>COMPANY CONFIDENTIAL  |  FOR INTERNAL USE ONLY  |  DO NOT COPY</a:t>
            </a:r>
            <a:endParaRPr lang="en-US" dirty="0">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1A2DCB2D-F3A1-47AC-A248-15826C4C808C}" type="slidenum">
              <a:rPr lang="en-US" smtClean="0">
                <a:solidFill>
                  <a:srgbClr val="FFFFFF"/>
                </a:solidFill>
              </a:rPr>
              <a:pPr/>
              <a:t>‹#›</a:t>
            </a:fld>
            <a:endParaRPr lang="en-US" dirty="0">
              <a:solidFill>
                <a:srgbClr val="FFFFFF"/>
              </a:solidFill>
            </a:endParaRPr>
          </a:p>
        </p:txBody>
      </p:sp>
      <p:sp>
        <p:nvSpPr>
          <p:cNvPr id="8" name="Freeform 5"/>
          <p:cNvSpPr>
            <a:spLocks/>
          </p:cNvSpPr>
          <p:nvPr userDrawn="1"/>
        </p:nvSpPr>
        <p:spPr bwMode="gray">
          <a:xfrm>
            <a:off x="451644" y="2942319"/>
            <a:ext cx="8240713" cy="123825"/>
          </a:xfrm>
          <a:custGeom>
            <a:avLst/>
            <a:gdLst/>
            <a:ahLst/>
            <a:cxnLst>
              <a:cxn ang="0">
                <a:pos x="8638" y="79"/>
              </a:cxn>
              <a:cxn ang="0">
                <a:pos x="8638" y="79"/>
              </a:cxn>
              <a:cxn ang="0">
                <a:pos x="8604" y="44"/>
              </a:cxn>
              <a:cxn ang="0">
                <a:pos x="8604" y="44"/>
              </a:cxn>
              <a:cxn ang="0">
                <a:pos x="8548" y="36"/>
              </a:cxn>
              <a:cxn ang="0">
                <a:pos x="8548" y="37"/>
              </a:cxn>
              <a:cxn ang="0">
                <a:pos x="91" y="37"/>
              </a:cxn>
              <a:cxn ang="0">
                <a:pos x="40" y="30"/>
              </a:cxn>
              <a:cxn ang="0">
                <a:pos x="39" y="30"/>
              </a:cxn>
              <a:cxn ang="0">
                <a:pos x="8" y="1"/>
              </a:cxn>
              <a:cxn ang="0">
                <a:pos x="8" y="0"/>
              </a:cxn>
              <a:cxn ang="0">
                <a:pos x="0" y="0"/>
              </a:cxn>
              <a:cxn ang="0">
                <a:pos x="0" y="1"/>
              </a:cxn>
              <a:cxn ang="0">
                <a:pos x="1" y="34"/>
              </a:cxn>
              <a:cxn ang="0">
                <a:pos x="36" y="70"/>
              </a:cxn>
              <a:cxn ang="0">
                <a:pos x="36" y="70"/>
              </a:cxn>
              <a:cxn ang="0">
                <a:pos x="91" y="77"/>
              </a:cxn>
              <a:cxn ang="0">
                <a:pos x="91" y="77"/>
              </a:cxn>
              <a:cxn ang="0">
                <a:pos x="8548" y="77"/>
              </a:cxn>
              <a:cxn ang="0">
                <a:pos x="8599" y="83"/>
              </a:cxn>
              <a:cxn ang="0">
                <a:pos x="8601" y="84"/>
              </a:cxn>
              <a:cxn ang="0">
                <a:pos x="8632" y="113"/>
              </a:cxn>
              <a:cxn ang="0">
                <a:pos x="8632" y="114"/>
              </a:cxn>
              <a:cxn ang="0">
                <a:pos x="8640" y="114"/>
              </a:cxn>
              <a:cxn ang="0">
                <a:pos x="8640" y="113"/>
              </a:cxn>
              <a:cxn ang="0">
                <a:pos x="8638" y="79"/>
              </a:cxn>
            </a:cxnLst>
            <a:rect l="0" t="0" r="r" b="b"/>
            <a:pathLst>
              <a:path w="8640" h="114">
                <a:moveTo>
                  <a:pt x="8638" y="79"/>
                </a:moveTo>
                <a:lnTo>
                  <a:pt x="8638" y="79"/>
                </a:lnTo>
                <a:cubicBezTo>
                  <a:pt x="8635" y="60"/>
                  <a:pt x="8626" y="51"/>
                  <a:pt x="8604" y="44"/>
                </a:cubicBezTo>
                <a:lnTo>
                  <a:pt x="8604" y="44"/>
                </a:lnTo>
                <a:cubicBezTo>
                  <a:pt x="8592" y="40"/>
                  <a:pt x="8573" y="38"/>
                  <a:pt x="8548" y="36"/>
                </a:cubicBezTo>
                <a:lnTo>
                  <a:pt x="8548" y="37"/>
                </a:lnTo>
                <a:lnTo>
                  <a:pt x="91" y="37"/>
                </a:lnTo>
                <a:cubicBezTo>
                  <a:pt x="70" y="35"/>
                  <a:pt x="51" y="33"/>
                  <a:pt x="40" y="30"/>
                </a:cubicBezTo>
                <a:lnTo>
                  <a:pt x="39" y="30"/>
                </a:lnTo>
                <a:cubicBezTo>
                  <a:pt x="28" y="26"/>
                  <a:pt x="7" y="19"/>
                  <a:pt x="8" y="1"/>
                </a:cubicBezTo>
                <a:lnTo>
                  <a:pt x="8" y="0"/>
                </a:lnTo>
                <a:lnTo>
                  <a:pt x="0" y="0"/>
                </a:lnTo>
                <a:lnTo>
                  <a:pt x="0" y="1"/>
                </a:lnTo>
                <a:cubicBezTo>
                  <a:pt x="0" y="11"/>
                  <a:pt x="0" y="26"/>
                  <a:pt x="1" y="34"/>
                </a:cubicBezTo>
                <a:cubicBezTo>
                  <a:pt x="4" y="53"/>
                  <a:pt x="13" y="63"/>
                  <a:pt x="36" y="70"/>
                </a:cubicBezTo>
                <a:lnTo>
                  <a:pt x="36" y="70"/>
                </a:lnTo>
                <a:cubicBezTo>
                  <a:pt x="47" y="73"/>
                  <a:pt x="66" y="75"/>
                  <a:pt x="91" y="77"/>
                </a:cubicBezTo>
                <a:lnTo>
                  <a:pt x="91" y="77"/>
                </a:lnTo>
                <a:lnTo>
                  <a:pt x="8548" y="77"/>
                </a:lnTo>
                <a:cubicBezTo>
                  <a:pt x="8570" y="78"/>
                  <a:pt x="8588" y="80"/>
                  <a:pt x="8599" y="83"/>
                </a:cubicBezTo>
                <a:lnTo>
                  <a:pt x="8601" y="84"/>
                </a:lnTo>
                <a:cubicBezTo>
                  <a:pt x="8611" y="87"/>
                  <a:pt x="8632" y="94"/>
                  <a:pt x="8632" y="113"/>
                </a:cubicBezTo>
                <a:lnTo>
                  <a:pt x="8632" y="114"/>
                </a:lnTo>
                <a:lnTo>
                  <a:pt x="8640" y="114"/>
                </a:lnTo>
                <a:lnTo>
                  <a:pt x="8640" y="113"/>
                </a:lnTo>
                <a:cubicBezTo>
                  <a:pt x="8640" y="103"/>
                  <a:pt x="8639" y="87"/>
                  <a:pt x="8638" y="7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dirty="0">
              <a:solidFill>
                <a:prstClr val="black"/>
              </a:solidFill>
              <a:latin typeface="Calibri"/>
              <a:cs typeface="+mn-cs"/>
            </a:endParaRPr>
          </a:p>
        </p:txBody>
      </p:sp>
    </p:spTree>
    <p:extLst>
      <p:ext uri="{BB962C8B-B14F-4D97-AF65-F5344CB8AC3E}">
        <p14:creationId xmlns:p14="http://schemas.microsoft.com/office/powerpoint/2010/main" val="2540020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HART No Story)">
    <p:spTree>
      <p:nvGrpSpPr>
        <p:cNvPr id="1" name=""/>
        <p:cNvGrpSpPr/>
        <p:nvPr/>
      </p:nvGrpSpPr>
      <p:grpSpPr>
        <a:xfrm>
          <a:off x="0" y="0"/>
          <a:ext cx="0" cy="0"/>
          <a:chOff x="0" y="0"/>
          <a:chExt cx="0" cy="0"/>
        </a:xfrm>
      </p:grpSpPr>
      <p:sp>
        <p:nvSpPr>
          <p:cNvPr id="2" name="Title 1"/>
          <p:cNvSpPr>
            <a:spLocks noGrp="1"/>
          </p:cNvSpPr>
          <p:nvPr>
            <p:ph type="title"/>
          </p:nvPr>
        </p:nvSpPr>
        <p:spPr>
          <a:xfrm>
            <a:off x="228600" y="73025"/>
            <a:ext cx="8686800" cy="500181"/>
          </a:xfrm>
        </p:spPr>
        <p:txBody>
          <a:bodyPr anchor="t"/>
          <a:lstStyle/>
          <a:p>
            <a:r>
              <a:rPr lang="en-US" dirty="0" smtClean="0"/>
              <a:t>Click to edit Master title style</a:t>
            </a:r>
            <a:endParaRPr lang="en-US" dirty="0"/>
          </a:p>
        </p:txBody>
      </p:sp>
      <p:sp>
        <p:nvSpPr>
          <p:cNvPr id="4" name="Footer Placeholder 4"/>
          <p:cNvSpPr>
            <a:spLocks noGrp="1"/>
          </p:cNvSpPr>
          <p:nvPr>
            <p:ph type="ftr" sz="quarter" idx="10"/>
          </p:nvPr>
        </p:nvSpPr>
        <p:spPr>
          <a:xfrm>
            <a:off x="3124200" y="6567488"/>
            <a:ext cx="5105400" cy="138112"/>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Tree>
    <p:extLst>
      <p:ext uri="{BB962C8B-B14F-4D97-AF65-F5344CB8AC3E}">
        <p14:creationId xmlns:p14="http://schemas.microsoft.com/office/powerpoint/2010/main" val="28229261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Full Image 1">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95375"/>
            <a:ext cx="6217920" cy="1234440"/>
          </a:xfrm>
        </p:spPr>
        <p:txBody>
          <a:bodyPr vert="horz" lIns="91440" tIns="45720" rIns="91440" bIns="45720" rtlCol="0" anchor="ctr" anchorCtr="0">
            <a:noAutofit/>
          </a:bodyPr>
          <a:lstStyle>
            <a:lvl1pPr algn="l" defTabSz="457200" rtl="0" eaLnBrk="1" latinLnBrk="0" hangingPunct="1">
              <a:spcBef>
                <a:spcPct val="0"/>
              </a:spcBef>
              <a:buNone/>
              <a:defRPr lang="en-US" sz="3600" b="0" i="0" kern="1200" dirty="0" smtClean="0">
                <a:solidFill>
                  <a:schemeClr val="accent1"/>
                </a:solidFill>
                <a:latin typeface="Georgia"/>
                <a:ea typeface="+mj-ea"/>
                <a:cs typeface="Georgia"/>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2604135"/>
            <a:ext cx="6126480" cy="457200"/>
          </a:xfrm>
        </p:spPr>
        <p:txBody>
          <a:bodyPr>
            <a:normAutofit/>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Footer Placeholder 4"/>
          <p:cNvSpPr>
            <a:spLocks noGrp="1"/>
          </p:cNvSpPr>
          <p:nvPr>
            <p:ph type="ftr" sz="quarter" idx="11"/>
          </p:nvPr>
        </p:nvSpPr>
        <p:spPr bwMode="gray">
          <a:xfrm>
            <a:off x="3581400" y="6567101"/>
            <a:ext cx="5105400" cy="138499"/>
          </a:xfrm>
          <a:prstGeom prst="rect">
            <a:avLst/>
          </a:prstGeom>
        </p:spPr>
        <p:txBody>
          <a:bodyPr/>
          <a:lstStyle>
            <a:lvl1pPr>
              <a:defRPr>
                <a:solidFill>
                  <a:schemeClr val="bg2"/>
                </a:solidFill>
              </a:defRPr>
            </a:lvl1pPr>
          </a:lstStyle>
          <a:p>
            <a:endParaRPr lang="en-US" dirty="0">
              <a:solidFill>
                <a:srgbClr val="FFFFFF"/>
              </a:solidFill>
            </a:endParaRPr>
          </a:p>
        </p:txBody>
      </p:sp>
      <p:sp>
        <p:nvSpPr>
          <p:cNvPr id="7" name="Slide Number Placeholder 5"/>
          <p:cNvSpPr>
            <a:spLocks noGrp="1"/>
          </p:cNvSpPr>
          <p:nvPr>
            <p:ph type="sldNum" sz="quarter" idx="12"/>
          </p:nvPr>
        </p:nvSpPr>
        <p:spPr>
          <a:xfrm>
            <a:off x="8305800" y="6567488"/>
            <a:ext cx="381000" cy="138112"/>
          </a:xfrm>
          <a:prstGeom prst="rect">
            <a:avLst/>
          </a:prstGeom>
        </p:spPr>
        <p:txBody>
          <a:bodyPr/>
          <a:lstStyle>
            <a:lvl1pPr>
              <a:defRPr/>
            </a:lvl1pPr>
          </a:lstStyle>
          <a:p>
            <a:pPr>
              <a:defRPr/>
            </a:pPr>
            <a:fld id="{185170F8-F1C4-4D4C-93AB-8E5DDA485987}"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Tree>
    <p:extLst>
      <p:ext uri="{BB962C8B-B14F-4D97-AF65-F5344CB8AC3E}">
        <p14:creationId xmlns:p14="http://schemas.microsoft.com/office/powerpoint/2010/main" val="37605902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HART New)">
    <p:spTree>
      <p:nvGrpSpPr>
        <p:cNvPr id="1" name=""/>
        <p:cNvGrpSpPr/>
        <p:nvPr/>
      </p:nvGrpSpPr>
      <p:grpSpPr>
        <a:xfrm>
          <a:off x="0" y="0"/>
          <a:ext cx="0" cy="0"/>
          <a:chOff x="0" y="0"/>
          <a:chExt cx="0" cy="0"/>
        </a:xfrm>
      </p:grpSpPr>
      <p:sp>
        <p:nvSpPr>
          <p:cNvPr id="2" name="Title 1"/>
          <p:cNvSpPr>
            <a:spLocks noGrp="1"/>
          </p:cNvSpPr>
          <p:nvPr>
            <p:ph type="title"/>
          </p:nvPr>
        </p:nvSpPr>
        <p:spPr>
          <a:xfrm>
            <a:off x="228600" y="73025"/>
            <a:ext cx="8686800" cy="500181"/>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7" name="Content Placeholder 2"/>
          <p:cNvSpPr>
            <a:spLocks noGrp="1"/>
          </p:cNvSpPr>
          <p:nvPr>
            <p:ph idx="12" hasCustomPrompt="1"/>
          </p:nvPr>
        </p:nvSpPr>
        <p:spPr>
          <a:xfrm>
            <a:off x="234950" y="656986"/>
            <a:ext cx="8686800" cy="548640"/>
          </a:xfrm>
          <a:solidFill>
            <a:schemeClr val="accent1">
              <a:lumMod val="20000"/>
              <a:lumOff val="80000"/>
            </a:schemeClr>
          </a:solidFill>
        </p:spPr>
        <p:txBody>
          <a:bodyPr anchor="ctr"/>
          <a:lstStyle>
            <a:lvl1pPr algn="ctr">
              <a:spcBef>
                <a:spcPts val="400"/>
              </a:spcBef>
              <a:defRPr kumimoji="0" lang="en-US" sz="1400" b="1" i="1" u="none" strike="noStrike" cap="none" normalizeH="0" baseline="0" dirty="0" smtClean="0">
                <a:ln>
                  <a:noFill/>
                </a:ln>
                <a:solidFill>
                  <a:schemeClr val="tx1"/>
                </a:solidFill>
                <a:effectLst/>
                <a:latin typeface="Arial" pitchFamily="34" charset="0"/>
                <a:cs typeface="Arial" pitchFamily="34" charset="0"/>
              </a:defRPr>
            </a:lvl1pPr>
            <a:lvl2pPr marL="182880" indent="-182880">
              <a:defRPr/>
            </a:lvl2pPr>
          </a:lstStyle>
          <a:p>
            <a:pPr algn="ctr"/>
            <a:r>
              <a:rPr kumimoji="0" lang="en-US" sz="1400" b="1" i="1" u="none" strike="noStrike" cap="none" normalizeH="0" baseline="0" dirty="0" smtClean="0">
                <a:ln>
                  <a:noFill/>
                </a:ln>
                <a:solidFill>
                  <a:schemeClr val="accent1"/>
                </a:solidFill>
                <a:effectLst/>
                <a:latin typeface="+mj-lt"/>
                <a:cs typeface="Arial" charset="0"/>
              </a:rPr>
              <a:t>Story</a:t>
            </a:r>
          </a:p>
        </p:txBody>
      </p:sp>
    </p:spTree>
    <p:extLst>
      <p:ext uri="{BB962C8B-B14F-4D97-AF65-F5344CB8AC3E}">
        <p14:creationId xmlns:p14="http://schemas.microsoft.com/office/powerpoint/2010/main" val="23643510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HART New)">
    <p:spTree>
      <p:nvGrpSpPr>
        <p:cNvPr id="1" name=""/>
        <p:cNvGrpSpPr/>
        <p:nvPr/>
      </p:nvGrpSpPr>
      <p:grpSpPr>
        <a:xfrm>
          <a:off x="0" y="0"/>
          <a:ext cx="0" cy="0"/>
          <a:chOff x="0" y="0"/>
          <a:chExt cx="0" cy="0"/>
        </a:xfrm>
      </p:grpSpPr>
      <p:sp>
        <p:nvSpPr>
          <p:cNvPr id="2" name="Title 1"/>
          <p:cNvSpPr>
            <a:spLocks noGrp="1"/>
          </p:cNvSpPr>
          <p:nvPr>
            <p:ph type="title"/>
          </p:nvPr>
        </p:nvSpPr>
        <p:spPr>
          <a:xfrm>
            <a:off x="228600" y="73025"/>
            <a:ext cx="8686800" cy="500181"/>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7" name="Content Placeholder 2"/>
          <p:cNvSpPr>
            <a:spLocks noGrp="1"/>
          </p:cNvSpPr>
          <p:nvPr>
            <p:ph idx="12" hasCustomPrompt="1"/>
          </p:nvPr>
        </p:nvSpPr>
        <p:spPr>
          <a:xfrm>
            <a:off x="234950" y="656986"/>
            <a:ext cx="8686800" cy="548640"/>
          </a:xfrm>
          <a:solidFill>
            <a:schemeClr val="accent1">
              <a:lumMod val="20000"/>
              <a:lumOff val="80000"/>
            </a:schemeClr>
          </a:solidFill>
        </p:spPr>
        <p:txBody>
          <a:bodyPr anchor="ctr"/>
          <a:lstStyle>
            <a:lvl1pPr algn="ctr">
              <a:spcBef>
                <a:spcPts val="400"/>
              </a:spcBef>
              <a:defRPr kumimoji="0" lang="en-US" sz="1400" b="1" i="1" u="none" strike="noStrike" cap="none" normalizeH="0" baseline="0" dirty="0" smtClean="0">
                <a:ln>
                  <a:noFill/>
                </a:ln>
                <a:solidFill>
                  <a:schemeClr val="tx1"/>
                </a:solidFill>
                <a:effectLst/>
                <a:latin typeface="Arial" pitchFamily="34" charset="0"/>
                <a:cs typeface="Arial" pitchFamily="34" charset="0"/>
              </a:defRPr>
            </a:lvl1pPr>
            <a:lvl2pPr marL="182880" indent="-182880">
              <a:defRPr/>
            </a:lvl2pPr>
          </a:lstStyle>
          <a:p>
            <a:pPr algn="ctr"/>
            <a:r>
              <a:rPr kumimoji="0" lang="en-US" sz="1400" b="1" i="1" u="none" strike="noStrike" cap="none" normalizeH="0" baseline="0" dirty="0" smtClean="0">
                <a:ln>
                  <a:noFill/>
                </a:ln>
                <a:solidFill>
                  <a:schemeClr val="accent1"/>
                </a:solidFill>
                <a:effectLst/>
                <a:latin typeface="+mj-lt"/>
                <a:cs typeface="Arial" charset="0"/>
              </a:rPr>
              <a:t>Story</a:t>
            </a:r>
          </a:p>
        </p:txBody>
      </p:sp>
    </p:spTree>
    <p:extLst>
      <p:ext uri="{BB962C8B-B14F-4D97-AF65-F5344CB8AC3E}">
        <p14:creationId xmlns:p14="http://schemas.microsoft.com/office/powerpoint/2010/main" val="198697290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9_Title and Content (HART New)">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82700"/>
            <a:ext cx="8686800" cy="5019675"/>
          </a:xfrm>
        </p:spPr>
        <p:txBody>
          <a:bodyPr/>
          <a:lstStyle>
            <a:lvl2pPr marL="182880" indent="-182880">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3124200" y="6567101"/>
            <a:ext cx="5105400" cy="138499"/>
          </a:xfrm>
          <a:prstGeom prst="rect">
            <a:avLst/>
          </a:prstGeom>
        </p:spPr>
        <p:txBody>
          <a:bodyPr/>
          <a:lstStyle>
            <a:lvl1pPr>
              <a:defRPr/>
            </a:lvl1pPr>
          </a:lstStyle>
          <a:p>
            <a:pPr>
              <a:defRPr/>
            </a:pPr>
            <a:r>
              <a:rPr lang="en-US" dirty="0">
                <a:solidFill>
                  <a:srgbClr val="000000">
                    <a:lumMod val="50000"/>
                    <a:lumOff val="50000"/>
                  </a:srgbClr>
                </a:solidFill>
              </a:rPr>
              <a:t>COMPANY </a:t>
            </a:r>
            <a:r>
              <a:rPr lang="en-US" dirty="0" smtClean="0">
                <a:solidFill>
                  <a:srgbClr val="000000">
                    <a:lumMod val="50000"/>
                    <a:lumOff val="50000"/>
                  </a:srgbClr>
                </a:solidFill>
              </a:rPr>
              <a:t>CONFIDENTIAL | FOR </a:t>
            </a:r>
            <a:r>
              <a:rPr lang="en-US" dirty="0">
                <a:solidFill>
                  <a:srgbClr val="000000">
                    <a:lumMod val="50000"/>
                    <a:lumOff val="50000"/>
                  </a:srgbClr>
                </a:solidFill>
              </a:rPr>
              <a:t>INTERNAL USE </a:t>
            </a:r>
            <a:r>
              <a:rPr lang="en-US" dirty="0" smtClean="0">
                <a:solidFill>
                  <a:srgbClr val="000000">
                    <a:lumMod val="50000"/>
                    <a:lumOff val="50000"/>
                  </a:srgbClr>
                </a:solidFill>
              </a:rPr>
              <a:t>ONLY | DO </a:t>
            </a:r>
            <a:r>
              <a:rPr lang="en-US" dirty="0">
                <a:solidFill>
                  <a:srgbClr val="000000">
                    <a:lumMod val="50000"/>
                    <a:lumOff val="50000"/>
                  </a:srgbClr>
                </a:solidFill>
              </a:rPr>
              <a:t>NOT COPY</a:t>
            </a:r>
          </a:p>
        </p:txBody>
      </p:sp>
      <p:sp>
        <p:nvSpPr>
          <p:cNvPr id="5" name="Slide Number Placeholder 5"/>
          <p:cNvSpPr>
            <a:spLocks noGrp="1"/>
          </p:cNvSpPr>
          <p:nvPr>
            <p:ph type="sldNum" sz="quarter" idx="11"/>
          </p:nvPr>
        </p:nvSpPr>
        <p:spPr>
          <a:xfrm>
            <a:off x="8305800" y="6567101"/>
            <a:ext cx="381000" cy="138499"/>
          </a:xfrm>
          <a:prstGeom prst="rect">
            <a:avLst/>
          </a:prstGeom>
        </p:spPr>
        <p:txBody>
          <a:bodyPr/>
          <a:lstStyle>
            <a:lvl1pPr>
              <a:defRPr/>
            </a:lvl1pPr>
          </a:lstStyle>
          <a:p>
            <a:pPr>
              <a:defRPr/>
            </a:pPr>
            <a:fld id="{E910D6DC-BA1E-4692-BD46-EE301AFE992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
        <p:nvSpPr>
          <p:cNvPr id="8"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lvl1pPr>
              <a:defRPr sz="1800"/>
            </a:lvl1pPr>
          </a:lstStyle>
          <a:p>
            <a:r>
              <a:rPr lang="en-US" dirty="0" smtClean="0"/>
              <a:t>Click to edit Master title style</a:t>
            </a:r>
            <a:endParaRPr lang="en-US" dirty="0"/>
          </a:p>
        </p:txBody>
      </p:sp>
    </p:spTree>
    <p:extLst>
      <p:ext uri="{BB962C8B-B14F-4D97-AF65-F5344CB8AC3E}">
        <p14:creationId xmlns:p14="http://schemas.microsoft.com/office/powerpoint/2010/main" val="353653433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oleObject" Target="../embeddings/oleObject2.bin"/><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ags" Target="../tags/tag3.xml"/><Relationship Id="rId2" Type="http://schemas.openxmlformats.org/officeDocument/2006/relationships/slideLayout" Target="../slideLayouts/slideLayout8.xml"/><Relationship Id="rId16" Type="http://schemas.openxmlformats.org/officeDocument/2006/relationships/vmlDrawing" Target="../drawings/vmlDrawing2.v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image" Target="../media/image1.emf"/><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9"/>
            </p:custDataLst>
            <p:extLst>
              <p:ext uri="{D42A27DB-BD31-4B8C-83A1-F6EECF244321}">
                <p14:modId xmlns:p14="http://schemas.microsoft.com/office/powerpoint/2010/main" val="19484624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0222"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457200" y="1463040"/>
            <a:ext cx="8229600" cy="4525963"/>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bwMode="gray">
          <a:xfrm>
            <a:off x="8305800" y="6567101"/>
            <a:ext cx="381000" cy="138499"/>
          </a:xfrm>
          <a:prstGeom prst="rect">
            <a:avLst/>
          </a:prstGeom>
        </p:spPr>
        <p:txBody>
          <a:bodyPr vert="horz" wrap="square" lIns="0" tIns="0" rIns="0" bIns="0" rtlCol="0" anchor="ctr">
            <a:spAutoFit/>
          </a:bodyPr>
          <a:lstStyle>
            <a:lvl1pPr algn="r">
              <a:defRPr sz="900">
                <a:solidFill>
                  <a:schemeClr val="tx1">
                    <a:lumMod val="50000"/>
                    <a:lumOff val="50000"/>
                  </a:schemeClr>
                </a:solidFill>
              </a:defRPr>
            </a:lvl1pPr>
          </a:lstStyle>
          <a:p>
            <a:pPr fontAlgn="auto">
              <a:spcBef>
                <a:spcPts val="0"/>
              </a:spcBef>
              <a:spcAft>
                <a:spcPts val="0"/>
              </a:spcAft>
            </a:pPr>
            <a:fld id="{1A2DCB2D-F3A1-47AC-A248-15826C4C808C}" type="slidenum">
              <a:rPr lang="en-US" smtClean="0">
                <a:solidFill>
                  <a:srgbClr val="000000">
                    <a:lumMod val="50000"/>
                    <a:lumOff val="50000"/>
                  </a:srgbClr>
                </a:solidFill>
                <a:latin typeface="Calibri"/>
                <a:cs typeface="+mn-cs"/>
              </a:rPr>
              <a:pPr fontAlgn="auto">
                <a:spcBef>
                  <a:spcPts val="0"/>
                </a:spcBef>
                <a:spcAft>
                  <a:spcPts val="0"/>
                </a:spcAft>
              </a:pPr>
              <a:t>‹#›</a:t>
            </a:fld>
            <a:endParaRPr lang="en-US" dirty="0">
              <a:solidFill>
                <a:srgbClr val="000000">
                  <a:lumMod val="50000"/>
                  <a:lumOff val="50000"/>
                </a:srgbClr>
              </a:solidFill>
              <a:latin typeface="Calibri"/>
              <a:cs typeface="+mn-cs"/>
            </a:endParaRPr>
          </a:p>
        </p:txBody>
      </p:sp>
      <p:sp>
        <p:nvSpPr>
          <p:cNvPr id="7" name="Freeform 5"/>
          <p:cNvSpPr>
            <a:spLocks/>
          </p:cNvSpPr>
          <p:nvPr/>
        </p:nvSpPr>
        <p:spPr bwMode="gray">
          <a:xfrm>
            <a:off x="451644" y="891969"/>
            <a:ext cx="8240713" cy="123825"/>
          </a:xfrm>
          <a:custGeom>
            <a:avLst/>
            <a:gdLst/>
            <a:ahLst/>
            <a:cxnLst>
              <a:cxn ang="0">
                <a:pos x="8638" y="79"/>
              </a:cxn>
              <a:cxn ang="0">
                <a:pos x="8638" y="79"/>
              </a:cxn>
              <a:cxn ang="0">
                <a:pos x="8604" y="44"/>
              </a:cxn>
              <a:cxn ang="0">
                <a:pos x="8604" y="44"/>
              </a:cxn>
              <a:cxn ang="0">
                <a:pos x="8548" y="36"/>
              </a:cxn>
              <a:cxn ang="0">
                <a:pos x="8548" y="37"/>
              </a:cxn>
              <a:cxn ang="0">
                <a:pos x="91" y="37"/>
              </a:cxn>
              <a:cxn ang="0">
                <a:pos x="40" y="30"/>
              </a:cxn>
              <a:cxn ang="0">
                <a:pos x="39" y="30"/>
              </a:cxn>
              <a:cxn ang="0">
                <a:pos x="8" y="1"/>
              </a:cxn>
              <a:cxn ang="0">
                <a:pos x="8" y="0"/>
              </a:cxn>
              <a:cxn ang="0">
                <a:pos x="0" y="0"/>
              </a:cxn>
              <a:cxn ang="0">
                <a:pos x="0" y="1"/>
              </a:cxn>
              <a:cxn ang="0">
                <a:pos x="1" y="34"/>
              </a:cxn>
              <a:cxn ang="0">
                <a:pos x="36" y="70"/>
              </a:cxn>
              <a:cxn ang="0">
                <a:pos x="36" y="70"/>
              </a:cxn>
              <a:cxn ang="0">
                <a:pos x="91" y="77"/>
              </a:cxn>
              <a:cxn ang="0">
                <a:pos x="91" y="77"/>
              </a:cxn>
              <a:cxn ang="0">
                <a:pos x="8548" y="77"/>
              </a:cxn>
              <a:cxn ang="0">
                <a:pos x="8599" y="83"/>
              </a:cxn>
              <a:cxn ang="0">
                <a:pos x="8601" y="84"/>
              </a:cxn>
              <a:cxn ang="0">
                <a:pos x="8632" y="113"/>
              </a:cxn>
              <a:cxn ang="0">
                <a:pos x="8632" y="114"/>
              </a:cxn>
              <a:cxn ang="0">
                <a:pos x="8640" y="114"/>
              </a:cxn>
              <a:cxn ang="0">
                <a:pos x="8640" y="113"/>
              </a:cxn>
              <a:cxn ang="0">
                <a:pos x="8638" y="79"/>
              </a:cxn>
            </a:cxnLst>
            <a:rect l="0" t="0" r="r" b="b"/>
            <a:pathLst>
              <a:path w="8640" h="114">
                <a:moveTo>
                  <a:pt x="8638" y="79"/>
                </a:moveTo>
                <a:lnTo>
                  <a:pt x="8638" y="79"/>
                </a:lnTo>
                <a:cubicBezTo>
                  <a:pt x="8635" y="60"/>
                  <a:pt x="8626" y="51"/>
                  <a:pt x="8604" y="44"/>
                </a:cubicBezTo>
                <a:lnTo>
                  <a:pt x="8604" y="44"/>
                </a:lnTo>
                <a:cubicBezTo>
                  <a:pt x="8592" y="40"/>
                  <a:pt x="8573" y="38"/>
                  <a:pt x="8548" y="36"/>
                </a:cubicBezTo>
                <a:lnTo>
                  <a:pt x="8548" y="37"/>
                </a:lnTo>
                <a:lnTo>
                  <a:pt x="91" y="37"/>
                </a:lnTo>
                <a:cubicBezTo>
                  <a:pt x="70" y="35"/>
                  <a:pt x="51" y="33"/>
                  <a:pt x="40" y="30"/>
                </a:cubicBezTo>
                <a:lnTo>
                  <a:pt x="39" y="30"/>
                </a:lnTo>
                <a:cubicBezTo>
                  <a:pt x="28" y="26"/>
                  <a:pt x="7" y="19"/>
                  <a:pt x="8" y="1"/>
                </a:cubicBezTo>
                <a:lnTo>
                  <a:pt x="8" y="0"/>
                </a:lnTo>
                <a:lnTo>
                  <a:pt x="0" y="0"/>
                </a:lnTo>
                <a:lnTo>
                  <a:pt x="0" y="1"/>
                </a:lnTo>
                <a:cubicBezTo>
                  <a:pt x="0" y="11"/>
                  <a:pt x="0" y="26"/>
                  <a:pt x="1" y="34"/>
                </a:cubicBezTo>
                <a:cubicBezTo>
                  <a:pt x="4" y="53"/>
                  <a:pt x="13" y="63"/>
                  <a:pt x="36" y="70"/>
                </a:cubicBezTo>
                <a:lnTo>
                  <a:pt x="36" y="70"/>
                </a:lnTo>
                <a:cubicBezTo>
                  <a:pt x="47" y="73"/>
                  <a:pt x="66" y="75"/>
                  <a:pt x="91" y="77"/>
                </a:cubicBezTo>
                <a:lnTo>
                  <a:pt x="91" y="77"/>
                </a:lnTo>
                <a:lnTo>
                  <a:pt x="8548" y="77"/>
                </a:lnTo>
                <a:cubicBezTo>
                  <a:pt x="8570" y="78"/>
                  <a:pt x="8588" y="80"/>
                  <a:pt x="8599" y="83"/>
                </a:cubicBezTo>
                <a:lnTo>
                  <a:pt x="8601" y="84"/>
                </a:lnTo>
                <a:cubicBezTo>
                  <a:pt x="8611" y="87"/>
                  <a:pt x="8632" y="94"/>
                  <a:pt x="8632" y="113"/>
                </a:cubicBezTo>
                <a:lnTo>
                  <a:pt x="8632" y="114"/>
                </a:lnTo>
                <a:lnTo>
                  <a:pt x="8640" y="114"/>
                </a:lnTo>
                <a:lnTo>
                  <a:pt x="8640" y="113"/>
                </a:lnTo>
                <a:cubicBezTo>
                  <a:pt x="8640" y="103"/>
                  <a:pt x="8639" y="87"/>
                  <a:pt x="8638" y="79"/>
                </a:cubicBezTo>
                <a:close/>
              </a:path>
            </a:pathLst>
          </a:custGeom>
          <a:solidFill>
            <a:schemeClr val="bg1">
              <a:lumMod val="65000"/>
            </a:schemeClr>
          </a:solidFill>
          <a:ln w="1270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dirty="0">
              <a:solidFill>
                <a:srgbClr val="000000"/>
              </a:solidFill>
              <a:latin typeface="Calibri"/>
              <a:cs typeface="+mn-cs"/>
            </a:endParaRPr>
          </a:p>
        </p:txBody>
      </p:sp>
    </p:spTree>
    <p:extLst>
      <p:ext uri="{BB962C8B-B14F-4D97-AF65-F5344CB8AC3E}">
        <p14:creationId xmlns:p14="http://schemas.microsoft.com/office/powerpoint/2010/main" val="549767594"/>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Lst>
  <p:timing>
    <p:tnLst>
      <p:par>
        <p:cTn id="1" dur="indefinite" restart="never" nodeType="tmRoot"/>
      </p:par>
    </p:tnLst>
  </p:timing>
  <p:hf hdr="0" dt="0"/>
  <p:txStyles>
    <p:titleStyle>
      <a:lvl1pPr algn="l" defTabSz="914400" rtl="0" eaLnBrk="1" latinLnBrk="0" hangingPunct="1">
        <a:spcBef>
          <a:spcPct val="0"/>
        </a:spcBef>
        <a:buNone/>
        <a:defRPr sz="1800" kern="1200">
          <a:solidFill>
            <a:schemeClr val="accent1"/>
          </a:solidFill>
          <a:latin typeface="Georgia" pitchFamily="18" charset="0"/>
          <a:ea typeface="+mj-ea"/>
          <a:cs typeface="+mj-cs"/>
        </a:defRPr>
      </a:lvl1pPr>
    </p:titleStyle>
    <p:bodyStyle>
      <a:lvl1pPr marL="0" indent="0" algn="l" defTabSz="914400" rtl="0" eaLnBrk="1" latinLnBrk="0" hangingPunct="1">
        <a:spcBef>
          <a:spcPts val="1800"/>
        </a:spcBef>
        <a:buFont typeface="Arial" pitchFamily="34" charset="0"/>
        <a:buNone/>
        <a:defRPr sz="2400" kern="1200">
          <a:solidFill>
            <a:schemeClr val="accent2"/>
          </a:solidFill>
          <a:latin typeface="Georgia" pitchFamily="18" charset="0"/>
          <a:ea typeface="+mn-ea"/>
          <a:cs typeface="+mn-cs"/>
        </a:defRPr>
      </a:lvl1pPr>
      <a:lvl2pPr marL="182880" indent="-182880" algn="l" defTabSz="914400" rtl="0" eaLnBrk="1" latinLnBrk="0" hangingPunct="1">
        <a:spcBef>
          <a:spcPts val="1000"/>
        </a:spcBef>
        <a:buClr>
          <a:schemeClr val="tx2"/>
        </a:buClr>
        <a:buFont typeface="Arial" pitchFamily="34" charset="0"/>
        <a:buChar char="•"/>
        <a:defRPr sz="2000" kern="1200">
          <a:solidFill>
            <a:schemeClr val="tx2"/>
          </a:solidFill>
          <a:latin typeface="+mn-lt"/>
          <a:ea typeface="+mn-ea"/>
          <a:cs typeface="+mn-cs"/>
        </a:defRPr>
      </a:lvl2pPr>
      <a:lvl3pPr marL="548640" indent="-228600" algn="l" defTabSz="914400" rtl="0" eaLnBrk="1" latinLnBrk="0" hangingPunct="1">
        <a:spcBef>
          <a:spcPts val="600"/>
        </a:spcBef>
        <a:buClr>
          <a:schemeClr val="tx2"/>
        </a:buClr>
        <a:buFont typeface="Arial" pitchFamily="34" charset="0"/>
        <a:buChar char="–"/>
        <a:defRPr sz="1800" kern="1200">
          <a:solidFill>
            <a:schemeClr val="tx2"/>
          </a:solidFill>
          <a:latin typeface="+mn-lt"/>
          <a:ea typeface="+mn-ea"/>
          <a:cs typeface="+mn-cs"/>
        </a:defRPr>
      </a:lvl3pPr>
      <a:lvl4pPr marL="822960" indent="-182880" algn="l" defTabSz="914400" rtl="0" eaLnBrk="1" latinLnBrk="0" hangingPunct="1">
        <a:spcBef>
          <a:spcPts val="600"/>
        </a:spcBef>
        <a:buClr>
          <a:schemeClr val="tx2"/>
        </a:buClr>
        <a:buFont typeface="Arial" pitchFamily="34" charset="0"/>
        <a:buChar char="•"/>
        <a:defRPr sz="1600" kern="1200">
          <a:solidFill>
            <a:schemeClr val="tx2"/>
          </a:solidFill>
          <a:latin typeface="+mn-lt"/>
          <a:ea typeface="+mn-ea"/>
          <a:cs typeface="+mn-cs"/>
        </a:defRPr>
      </a:lvl4pPr>
      <a:lvl5pPr marL="1097280" indent="-228600" algn="l" defTabSz="914400" rtl="0" eaLnBrk="1" latinLnBrk="0" hangingPunct="1">
        <a:spcBef>
          <a:spcPts val="300"/>
        </a:spcBef>
        <a:buClr>
          <a:schemeClr val="tx2"/>
        </a:buClr>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7"/>
            </p:custDataLst>
            <p:extLst>
              <p:ext uri="{D42A27DB-BD31-4B8C-83A1-F6EECF244321}">
                <p14:modId xmlns:p14="http://schemas.microsoft.com/office/powerpoint/2010/main" val="35559972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3510"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73152"/>
            <a:ext cx="7391400" cy="818817"/>
          </a:xfrm>
          <a:prstGeom prst="rect">
            <a:avLst/>
          </a:prstGeom>
        </p:spPr>
        <p:txBody>
          <a:bodyPr vert="horz" lIns="91440" tIns="45720" rIns="91440" bIns="45720" rtlCol="0" anchor="ctr"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457200" y="1463040"/>
            <a:ext cx="8229600" cy="4525963"/>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reeform 5"/>
          <p:cNvSpPr>
            <a:spLocks/>
          </p:cNvSpPr>
          <p:nvPr/>
        </p:nvSpPr>
        <p:spPr bwMode="gray">
          <a:xfrm>
            <a:off x="451644" y="891969"/>
            <a:ext cx="8240713" cy="123825"/>
          </a:xfrm>
          <a:custGeom>
            <a:avLst/>
            <a:gdLst/>
            <a:ahLst/>
            <a:cxnLst>
              <a:cxn ang="0">
                <a:pos x="8638" y="79"/>
              </a:cxn>
              <a:cxn ang="0">
                <a:pos x="8638" y="79"/>
              </a:cxn>
              <a:cxn ang="0">
                <a:pos x="8604" y="44"/>
              </a:cxn>
              <a:cxn ang="0">
                <a:pos x="8604" y="44"/>
              </a:cxn>
              <a:cxn ang="0">
                <a:pos x="8548" y="36"/>
              </a:cxn>
              <a:cxn ang="0">
                <a:pos x="8548" y="37"/>
              </a:cxn>
              <a:cxn ang="0">
                <a:pos x="91" y="37"/>
              </a:cxn>
              <a:cxn ang="0">
                <a:pos x="40" y="30"/>
              </a:cxn>
              <a:cxn ang="0">
                <a:pos x="39" y="30"/>
              </a:cxn>
              <a:cxn ang="0">
                <a:pos x="8" y="1"/>
              </a:cxn>
              <a:cxn ang="0">
                <a:pos x="8" y="0"/>
              </a:cxn>
              <a:cxn ang="0">
                <a:pos x="0" y="0"/>
              </a:cxn>
              <a:cxn ang="0">
                <a:pos x="0" y="1"/>
              </a:cxn>
              <a:cxn ang="0">
                <a:pos x="1" y="34"/>
              </a:cxn>
              <a:cxn ang="0">
                <a:pos x="36" y="70"/>
              </a:cxn>
              <a:cxn ang="0">
                <a:pos x="36" y="70"/>
              </a:cxn>
              <a:cxn ang="0">
                <a:pos x="91" y="77"/>
              </a:cxn>
              <a:cxn ang="0">
                <a:pos x="91" y="77"/>
              </a:cxn>
              <a:cxn ang="0">
                <a:pos x="8548" y="77"/>
              </a:cxn>
              <a:cxn ang="0">
                <a:pos x="8599" y="83"/>
              </a:cxn>
              <a:cxn ang="0">
                <a:pos x="8601" y="84"/>
              </a:cxn>
              <a:cxn ang="0">
                <a:pos x="8632" y="113"/>
              </a:cxn>
              <a:cxn ang="0">
                <a:pos x="8632" y="114"/>
              </a:cxn>
              <a:cxn ang="0">
                <a:pos x="8640" y="114"/>
              </a:cxn>
              <a:cxn ang="0">
                <a:pos x="8640" y="113"/>
              </a:cxn>
              <a:cxn ang="0">
                <a:pos x="8638" y="79"/>
              </a:cxn>
            </a:cxnLst>
            <a:rect l="0" t="0" r="r" b="b"/>
            <a:pathLst>
              <a:path w="8640" h="114">
                <a:moveTo>
                  <a:pt x="8638" y="79"/>
                </a:moveTo>
                <a:lnTo>
                  <a:pt x="8638" y="79"/>
                </a:lnTo>
                <a:cubicBezTo>
                  <a:pt x="8635" y="60"/>
                  <a:pt x="8626" y="51"/>
                  <a:pt x="8604" y="44"/>
                </a:cubicBezTo>
                <a:lnTo>
                  <a:pt x="8604" y="44"/>
                </a:lnTo>
                <a:cubicBezTo>
                  <a:pt x="8592" y="40"/>
                  <a:pt x="8573" y="38"/>
                  <a:pt x="8548" y="36"/>
                </a:cubicBezTo>
                <a:lnTo>
                  <a:pt x="8548" y="37"/>
                </a:lnTo>
                <a:lnTo>
                  <a:pt x="91" y="37"/>
                </a:lnTo>
                <a:cubicBezTo>
                  <a:pt x="70" y="35"/>
                  <a:pt x="51" y="33"/>
                  <a:pt x="40" y="30"/>
                </a:cubicBezTo>
                <a:lnTo>
                  <a:pt x="39" y="30"/>
                </a:lnTo>
                <a:cubicBezTo>
                  <a:pt x="28" y="26"/>
                  <a:pt x="7" y="19"/>
                  <a:pt x="8" y="1"/>
                </a:cubicBezTo>
                <a:lnTo>
                  <a:pt x="8" y="0"/>
                </a:lnTo>
                <a:lnTo>
                  <a:pt x="0" y="0"/>
                </a:lnTo>
                <a:lnTo>
                  <a:pt x="0" y="1"/>
                </a:lnTo>
                <a:cubicBezTo>
                  <a:pt x="0" y="11"/>
                  <a:pt x="0" y="26"/>
                  <a:pt x="1" y="34"/>
                </a:cubicBezTo>
                <a:cubicBezTo>
                  <a:pt x="4" y="53"/>
                  <a:pt x="13" y="63"/>
                  <a:pt x="36" y="70"/>
                </a:cubicBezTo>
                <a:lnTo>
                  <a:pt x="36" y="70"/>
                </a:lnTo>
                <a:cubicBezTo>
                  <a:pt x="47" y="73"/>
                  <a:pt x="66" y="75"/>
                  <a:pt x="91" y="77"/>
                </a:cubicBezTo>
                <a:lnTo>
                  <a:pt x="91" y="77"/>
                </a:lnTo>
                <a:lnTo>
                  <a:pt x="8548" y="77"/>
                </a:lnTo>
                <a:cubicBezTo>
                  <a:pt x="8570" y="78"/>
                  <a:pt x="8588" y="80"/>
                  <a:pt x="8599" y="83"/>
                </a:cubicBezTo>
                <a:lnTo>
                  <a:pt x="8601" y="84"/>
                </a:lnTo>
                <a:cubicBezTo>
                  <a:pt x="8611" y="87"/>
                  <a:pt x="8632" y="94"/>
                  <a:pt x="8632" y="113"/>
                </a:cubicBezTo>
                <a:lnTo>
                  <a:pt x="8632" y="114"/>
                </a:lnTo>
                <a:lnTo>
                  <a:pt x="8640" y="114"/>
                </a:lnTo>
                <a:lnTo>
                  <a:pt x="8640" y="113"/>
                </a:lnTo>
                <a:cubicBezTo>
                  <a:pt x="8640" y="103"/>
                  <a:pt x="8639" y="87"/>
                  <a:pt x="8638" y="79"/>
                </a:cubicBezTo>
                <a:close/>
              </a:path>
            </a:pathLst>
          </a:custGeom>
          <a:solidFill>
            <a:schemeClr val="bg1">
              <a:lumMod val="65000"/>
            </a:schemeClr>
          </a:solidFill>
          <a:ln w="1270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dirty="0">
              <a:solidFill>
                <a:srgbClr val="000000"/>
              </a:solidFill>
              <a:latin typeface="Calibri"/>
            </a:endParaRPr>
          </a:p>
        </p:txBody>
      </p:sp>
    </p:spTree>
    <p:extLst>
      <p:ext uri="{BB962C8B-B14F-4D97-AF65-F5344CB8AC3E}">
        <p14:creationId xmlns:p14="http://schemas.microsoft.com/office/powerpoint/2010/main" val="323574103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5"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Lst>
  <p:timing>
    <p:tnLst>
      <p:par>
        <p:cTn id="1" dur="indefinite" restart="never" nodeType="tmRoot"/>
      </p:par>
    </p:tnLst>
  </p:timing>
  <p:hf hdr="0" dt="0"/>
  <p:txStyles>
    <p:titleStyle>
      <a:lvl1pPr algn="l" defTabSz="914400" rtl="0" eaLnBrk="1" latinLnBrk="0" hangingPunct="1">
        <a:spcBef>
          <a:spcPct val="0"/>
        </a:spcBef>
        <a:buNone/>
        <a:defRPr sz="1800" kern="1200">
          <a:solidFill>
            <a:schemeClr val="accent1"/>
          </a:solidFill>
          <a:latin typeface="Georgia" pitchFamily="18" charset="0"/>
          <a:ea typeface="+mj-ea"/>
          <a:cs typeface="+mj-cs"/>
        </a:defRPr>
      </a:lvl1pPr>
    </p:titleStyle>
    <p:bodyStyle>
      <a:lvl1pPr marL="0" indent="0" algn="l" defTabSz="914400" rtl="0" eaLnBrk="1" latinLnBrk="0" hangingPunct="1">
        <a:spcBef>
          <a:spcPts val="1800"/>
        </a:spcBef>
        <a:buFont typeface="Arial" pitchFamily="34" charset="0"/>
        <a:buNone/>
        <a:defRPr sz="2400" kern="1200">
          <a:solidFill>
            <a:schemeClr val="accent2"/>
          </a:solidFill>
          <a:latin typeface="Georgia" pitchFamily="18" charset="0"/>
          <a:ea typeface="+mn-ea"/>
          <a:cs typeface="+mn-cs"/>
        </a:defRPr>
      </a:lvl1pPr>
      <a:lvl2pPr marL="182880" indent="-182880" algn="l" defTabSz="914400" rtl="0" eaLnBrk="1" latinLnBrk="0" hangingPunct="1">
        <a:spcBef>
          <a:spcPts val="1000"/>
        </a:spcBef>
        <a:buClr>
          <a:schemeClr val="tx2"/>
        </a:buClr>
        <a:buFont typeface="Arial" pitchFamily="34" charset="0"/>
        <a:buChar char="•"/>
        <a:defRPr sz="2000" kern="1200">
          <a:solidFill>
            <a:schemeClr val="tx2"/>
          </a:solidFill>
          <a:latin typeface="+mn-lt"/>
          <a:ea typeface="+mn-ea"/>
          <a:cs typeface="+mn-cs"/>
        </a:defRPr>
      </a:lvl2pPr>
      <a:lvl3pPr marL="548640" indent="-228600" algn="l" defTabSz="914400" rtl="0" eaLnBrk="1" latinLnBrk="0" hangingPunct="1">
        <a:spcBef>
          <a:spcPts val="600"/>
        </a:spcBef>
        <a:buClr>
          <a:schemeClr val="tx2"/>
        </a:buClr>
        <a:buFont typeface="Arial" pitchFamily="34" charset="0"/>
        <a:buChar char="–"/>
        <a:defRPr sz="1800" kern="1200">
          <a:solidFill>
            <a:schemeClr val="tx2"/>
          </a:solidFill>
          <a:latin typeface="+mn-lt"/>
          <a:ea typeface="+mn-ea"/>
          <a:cs typeface="+mn-cs"/>
        </a:defRPr>
      </a:lvl3pPr>
      <a:lvl4pPr marL="822960" indent="-182880" algn="l" defTabSz="914400" rtl="0" eaLnBrk="1" latinLnBrk="0" hangingPunct="1">
        <a:spcBef>
          <a:spcPts val="600"/>
        </a:spcBef>
        <a:buClr>
          <a:schemeClr val="tx2"/>
        </a:buClr>
        <a:buFont typeface="Arial" pitchFamily="34" charset="0"/>
        <a:buChar char="•"/>
        <a:defRPr sz="1600" kern="1200">
          <a:solidFill>
            <a:schemeClr val="tx2"/>
          </a:solidFill>
          <a:latin typeface="+mn-lt"/>
          <a:ea typeface="+mn-ea"/>
          <a:cs typeface="+mn-cs"/>
        </a:defRPr>
      </a:lvl4pPr>
      <a:lvl5pPr marL="1097280" indent="-228600" algn="l" defTabSz="914400" rtl="0" eaLnBrk="1" latinLnBrk="0" hangingPunct="1">
        <a:spcBef>
          <a:spcPts val="300"/>
        </a:spcBef>
        <a:buClr>
          <a:schemeClr val="tx2"/>
        </a:buClr>
        <a:buFont typeface="Arial"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48.emf"/></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49.wmf"/><Relationship Id="rId4" Type="http://schemas.openxmlformats.org/officeDocument/2006/relationships/package" Target="../embeddings/Microsoft_Visio_Drawing1.vsdx"/></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18" Type="http://schemas.openxmlformats.org/officeDocument/2006/relationships/image" Target="../media/image11.png"/><Relationship Id="rId26" Type="http://schemas.microsoft.com/office/2007/relationships/hdphoto" Target="../media/hdphoto10.wdp"/><Relationship Id="rId39" Type="http://schemas.openxmlformats.org/officeDocument/2006/relationships/image" Target="../media/image24.png"/><Relationship Id="rId3" Type="http://schemas.openxmlformats.org/officeDocument/2006/relationships/slideLayout" Target="../slideLayouts/slideLayout2.xml"/><Relationship Id="rId21" Type="http://schemas.openxmlformats.org/officeDocument/2006/relationships/image" Target="../media/image13.png"/><Relationship Id="rId34" Type="http://schemas.microsoft.com/office/2007/relationships/hdphoto" Target="../media/hdphoto13.wdp"/><Relationship Id="rId7" Type="http://schemas.microsoft.com/office/2007/relationships/hdphoto" Target="../media/hdphoto1.wdp"/><Relationship Id="rId12" Type="http://schemas.openxmlformats.org/officeDocument/2006/relationships/image" Target="../media/image8.png"/><Relationship Id="rId17" Type="http://schemas.microsoft.com/office/2007/relationships/hdphoto" Target="../media/hdphoto6.wdp"/><Relationship Id="rId25" Type="http://schemas.openxmlformats.org/officeDocument/2006/relationships/image" Target="../media/image15.png"/><Relationship Id="rId33" Type="http://schemas.openxmlformats.org/officeDocument/2006/relationships/image" Target="../media/image20.png"/><Relationship Id="rId38" Type="http://schemas.openxmlformats.org/officeDocument/2006/relationships/image" Target="../media/image23.jpeg"/><Relationship Id="rId2" Type="http://schemas.openxmlformats.org/officeDocument/2006/relationships/tags" Target="../tags/tag5.xml"/><Relationship Id="rId16" Type="http://schemas.openxmlformats.org/officeDocument/2006/relationships/image" Target="../media/image10.png"/><Relationship Id="rId20" Type="http://schemas.microsoft.com/office/2007/relationships/hdphoto" Target="../media/hdphoto7.wdp"/><Relationship Id="rId29" Type="http://schemas.microsoft.com/office/2007/relationships/hdphoto" Target="../media/hdphoto11.wdp"/><Relationship Id="rId1" Type="http://schemas.openxmlformats.org/officeDocument/2006/relationships/vmlDrawing" Target="../drawings/vmlDrawing4.vml"/><Relationship Id="rId6" Type="http://schemas.openxmlformats.org/officeDocument/2006/relationships/image" Target="../media/image5.png"/><Relationship Id="rId11" Type="http://schemas.microsoft.com/office/2007/relationships/hdphoto" Target="../media/hdphoto3.wdp"/><Relationship Id="rId24" Type="http://schemas.microsoft.com/office/2007/relationships/hdphoto" Target="../media/hdphoto9.wdp"/><Relationship Id="rId32" Type="http://schemas.microsoft.com/office/2007/relationships/hdphoto" Target="../media/hdphoto12.wdp"/><Relationship Id="rId37" Type="http://schemas.openxmlformats.org/officeDocument/2006/relationships/image" Target="../media/image22.jpeg"/><Relationship Id="rId5" Type="http://schemas.openxmlformats.org/officeDocument/2006/relationships/image" Target="../media/image3.emf"/><Relationship Id="rId15" Type="http://schemas.microsoft.com/office/2007/relationships/hdphoto" Target="../media/hdphoto5.wdp"/><Relationship Id="rId23" Type="http://schemas.openxmlformats.org/officeDocument/2006/relationships/image" Target="../media/image14.png"/><Relationship Id="rId28" Type="http://schemas.openxmlformats.org/officeDocument/2006/relationships/image" Target="../media/image17.png"/><Relationship Id="rId36" Type="http://schemas.microsoft.com/office/2007/relationships/hdphoto" Target="../media/hdphoto14.wdp"/><Relationship Id="rId10" Type="http://schemas.openxmlformats.org/officeDocument/2006/relationships/image" Target="../media/image7.png"/><Relationship Id="rId19" Type="http://schemas.openxmlformats.org/officeDocument/2006/relationships/image" Target="../media/image12.png"/><Relationship Id="rId31" Type="http://schemas.openxmlformats.org/officeDocument/2006/relationships/image" Target="../media/image19.png"/><Relationship Id="rId4" Type="http://schemas.openxmlformats.org/officeDocument/2006/relationships/oleObject" Target="../embeddings/oleObject4.bin"/><Relationship Id="rId9" Type="http://schemas.microsoft.com/office/2007/relationships/hdphoto" Target="../media/hdphoto2.wdp"/><Relationship Id="rId14" Type="http://schemas.openxmlformats.org/officeDocument/2006/relationships/image" Target="../media/image9.png"/><Relationship Id="rId22" Type="http://schemas.microsoft.com/office/2007/relationships/hdphoto" Target="../media/hdphoto8.wdp"/><Relationship Id="rId27" Type="http://schemas.openxmlformats.org/officeDocument/2006/relationships/image" Target="../media/image16.png"/><Relationship Id="rId30" Type="http://schemas.openxmlformats.org/officeDocument/2006/relationships/image" Target="../media/image18.png"/><Relationship Id="rId35"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17.wdp"/><Relationship Id="rId18" Type="http://schemas.openxmlformats.org/officeDocument/2006/relationships/image" Target="../media/image31.png"/><Relationship Id="rId3" Type="http://schemas.openxmlformats.org/officeDocument/2006/relationships/slideLayout" Target="../slideLayouts/slideLayout2.xml"/><Relationship Id="rId21" Type="http://schemas.microsoft.com/office/2007/relationships/hdphoto" Target="../media/hdphoto21.wdp"/><Relationship Id="rId7" Type="http://schemas.microsoft.com/office/2007/relationships/hdphoto" Target="../media/hdphoto15.wdp"/><Relationship Id="rId12" Type="http://schemas.openxmlformats.org/officeDocument/2006/relationships/image" Target="../media/image28.png"/><Relationship Id="rId17" Type="http://schemas.microsoft.com/office/2007/relationships/hdphoto" Target="../media/hdphoto19.wdp"/><Relationship Id="rId2" Type="http://schemas.openxmlformats.org/officeDocument/2006/relationships/tags" Target="../tags/tag6.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vmlDrawing" Target="../drawings/vmlDrawing5.vml"/><Relationship Id="rId6" Type="http://schemas.openxmlformats.org/officeDocument/2006/relationships/image" Target="../media/image26.png"/><Relationship Id="rId11" Type="http://schemas.microsoft.com/office/2007/relationships/hdphoto" Target="../media/hdphoto12.wdp"/><Relationship Id="rId5" Type="http://schemas.openxmlformats.org/officeDocument/2006/relationships/image" Target="../media/image25.emf"/><Relationship Id="rId15" Type="http://schemas.microsoft.com/office/2007/relationships/hdphoto" Target="../media/hdphoto18.wdp"/><Relationship Id="rId10" Type="http://schemas.openxmlformats.org/officeDocument/2006/relationships/image" Target="../media/image19.png"/><Relationship Id="rId19" Type="http://schemas.microsoft.com/office/2007/relationships/hdphoto" Target="../media/hdphoto20.wdp"/><Relationship Id="rId4" Type="http://schemas.openxmlformats.org/officeDocument/2006/relationships/oleObject" Target="../embeddings/oleObject5.bin"/><Relationship Id="rId9" Type="http://schemas.microsoft.com/office/2007/relationships/hdphoto" Target="../media/hdphoto16.wdp"/><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3.xml"/><Relationship Id="rId7" Type="http://schemas.microsoft.com/office/2007/relationships/hdphoto" Target="../media/hdphoto22.wdp"/><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33.png"/><Relationship Id="rId5" Type="http://schemas.openxmlformats.org/officeDocument/2006/relationships/image" Target="../media/image25.emf"/><Relationship Id="rId10" Type="http://schemas.microsoft.com/office/2007/relationships/hdphoto" Target="../media/hdphoto23.wdp"/><Relationship Id="rId4" Type="http://schemas.openxmlformats.org/officeDocument/2006/relationships/oleObject" Target="../embeddings/oleObject6.bin"/><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3000" dirty="0" smtClean="0"/>
              <a:t>Class Project OPIM 5272</a:t>
            </a:r>
          </a:p>
        </p:txBody>
      </p:sp>
      <p:sp>
        <p:nvSpPr>
          <p:cNvPr id="7" name="Subtitle 6"/>
          <p:cNvSpPr>
            <a:spLocks noGrp="1"/>
          </p:cNvSpPr>
          <p:nvPr>
            <p:ph type="subTitle" idx="1"/>
          </p:nvPr>
        </p:nvSpPr>
        <p:spPr/>
        <p:txBody>
          <a:bodyPr>
            <a:noAutofit/>
          </a:bodyPr>
          <a:lstStyle/>
          <a:p>
            <a:r>
              <a:rPr lang="en-US" sz="2000" dirty="0" smtClean="0"/>
              <a:t>House Rabbit Connection</a:t>
            </a:r>
          </a:p>
          <a:p>
            <a:r>
              <a:rPr lang="en-US" sz="1600" dirty="0" smtClean="0"/>
              <a:t>Student’s names</a:t>
            </a:r>
            <a:endParaRPr lang="en-US" sz="1600" dirty="0" smtClean="0"/>
          </a:p>
        </p:txBody>
      </p:sp>
      <p:sp>
        <p:nvSpPr>
          <p:cNvPr id="2" name="TextBox 1"/>
          <p:cNvSpPr txBox="1"/>
          <p:nvPr/>
        </p:nvSpPr>
        <p:spPr>
          <a:xfrm>
            <a:off x="457200" y="6321642"/>
            <a:ext cx="1396536" cy="400110"/>
          </a:xfrm>
          <a:prstGeom prst="rect">
            <a:avLst/>
          </a:prstGeom>
        </p:spPr>
        <p:txBody>
          <a:bodyPr vert="horz" lIns="91440" tIns="45720" rIns="91440" bIns="45720" rtlCol="0">
            <a:noAutofit/>
          </a:bodyPr>
          <a:lstStyle>
            <a:lvl1pPr marL="0" indent="0" defTabSz="914400" eaLnBrk="1" latinLnBrk="0" hangingPunct="1">
              <a:spcBef>
                <a:spcPts val="1800"/>
              </a:spcBef>
              <a:buFont typeface="Arial" pitchFamily="34" charset="0"/>
              <a:buNone/>
              <a:defRPr sz="2000">
                <a:solidFill>
                  <a:schemeClr val="tx2"/>
                </a:solidFill>
                <a:latin typeface="Georgia" pitchFamily="18" charset="0"/>
                <a:cs typeface="+mn-cs"/>
              </a:defRPr>
            </a:lvl1pPr>
            <a:lvl2pPr indent="0" algn="ctr" defTabSz="914400" eaLnBrk="1" latinLnBrk="0" hangingPunct="1">
              <a:spcBef>
                <a:spcPts val="1000"/>
              </a:spcBef>
              <a:buClr>
                <a:schemeClr val="tx2"/>
              </a:buClr>
              <a:buFont typeface="Arial" pitchFamily="34" charset="0"/>
              <a:buNone/>
              <a:defRPr sz="2000">
                <a:solidFill>
                  <a:schemeClr val="tx1">
                    <a:tint val="75000"/>
                  </a:schemeClr>
                </a:solidFill>
                <a:latin typeface="+mn-lt"/>
                <a:cs typeface="+mn-cs"/>
              </a:defRPr>
            </a:lvl2pPr>
            <a:lvl3pPr indent="0" algn="ctr" defTabSz="914400" eaLnBrk="1" latinLnBrk="0" hangingPunct="1">
              <a:spcBef>
                <a:spcPts val="600"/>
              </a:spcBef>
              <a:buClr>
                <a:schemeClr val="tx2"/>
              </a:buClr>
              <a:buFont typeface="Arial" pitchFamily="34" charset="0"/>
              <a:buNone/>
              <a:defRPr sz="1800">
                <a:solidFill>
                  <a:schemeClr val="tx1">
                    <a:tint val="75000"/>
                  </a:schemeClr>
                </a:solidFill>
                <a:latin typeface="+mn-lt"/>
                <a:cs typeface="+mn-cs"/>
              </a:defRPr>
            </a:lvl3pPr>
            <a:lvl4pPr indent="0" algn="ctr" defTabSz="914400" eaLnBrk="1" latinLnBrk="0" hangingPunct="1">
              <a:spcBef>
                <a:spcPts val="600"/>
              </a:spcBef>
              <a:buClr>
                <a:schemeClr val="tx2"/>
              </a:buClr>
              <a:buFont typeface="Arial" pitchFamily="34" charset="0"/>
              <a:buNone/>
              <a:defRPr sz="1600">
                <a:solidFill>
                  <a:schemeClr val="tx1">
                    <a:tint val="75000"/>
                  </a:schemeClr>
                </a:solidFill>
                <a:latin typeface="+mn-lt"/>
                <a:cs typeface="+mn-cs"/>
              </a:defRPr>
            </a:lvl4pPr>
            <a:lvl5pPr indent="0" algn="ctr" defTabSz="914400" eaLnBrk="1" latinLnBrk="0" hangingPunct="1">
              <a:spcBef>
                <a:spcPts val="300"/>
              </a:spcBef>
              <a:buClr>
                <a:schemeClr val="tx2"/>
              </a:buClr>
              <a:buFont typeface="Arial" pitchFamily="34" charset="0"/>
              <a:buNone/>
              <a:defRPr sz="1400">
                <a:solidFill>
                  <a:schemeClr val="tx1">
                    <a:tint val="75000"/>
                  </a:schemeClr>
                </a:solidFill>
                <a:latin typeface="+mn-lt"/>
                <a:cs typeface="+mn-cs"/>
              </a:defRPr>
            </a:lvl5pPr>
            <a:lvl6pPr indent="0" algn="ctr">
              <a:spcBef>
                <a:spcPct val="20000"/>
              </a:spcBef>
              <a:buFont typeface="Arial" pitchFamily="34" charset="0"/>
              <a:buNone/>
              <a:defRPr sz="2000">
                <a:solidFill>
                  <a:schemeClr val="tx1">
                    <a:tint val="75000"/>
                  </a:schemeClr>
                </a:solidFill>
                <a:latin typeface="+mn-lt"/>
                <a:cs typeface="+mn-cs"/>
              </a:defRPr>
            </a:lvl6pPr>
            <a:lvl7pPr indent="0" algn="ctr">
              <a:spcBef>
                <a:spcPct val="20000"/>
              </a:spcBef>
              <a:buFont typeface="Arial" pitchFamily="34" charset="0"/>
              <a:buNone/>
              <a:defRPr sz="2000">
                <a:solidFill>
                  <a:schemeClr val="tx1">
                    <a:tint val="75000"/>
                  </a:schemeClr>
                </a:solidFill>
                <a:latin typeface="+mn-lt"/>
                <a:cs typeface="+mn-cs"/>
              </a:defRPr>
            </a:lvl7pPr>
            <a:lvl8pPr indent="0" algn="ctr">
              <a:spcBef>
                <a:spcPct val="20000"/>
              </a:spcBef>
              <a:buFont typeface="Arial" pitchFamily="34" charset="0"/>
              <a:buNone/>
              <a:defRPr sz="2000">
                <a:solidFill>
                  <a:schemeClr val="tx1">
                    <a:tint val="75000"/>
                  </a:schemeClr>
                </a:solidFill>
                <a:latin typeface="+mn-lt"/>
                <a:cs typeface="+mn-cs"/>
              </a:defRPr>
            </a:lvl8pPr>
            <a:lvl9pPr indent="0" algn="ctr">
              <a:spcBef>
                <a:spcPct val="20000"/>
              </a:spcBef>
              <a:buFont typeface="Arial" pitchFamily="34" charset="0"/>
              <a:buNone/>
              <a:defRPr sz="2000">
                <a:solidFill>
                  <a:schemeClr val="tx1">
                    <a:tint val="75000"/>
                  </a:schemeClr>
                </a:solidFill>
                <a:latin typeface="+mn-lt"/>
                <a:cs typeface="+mn-cs"/>
              </a:defRPr>
            </a:lvl9pPr>
          </a:lstStyle>
          <a:p>
            <a:r>
              <a:rPr lang="en-US" dirty="0"/>
              <a:t>4/27/2016</a:t>
            </a:r>
          </a:p>
        </p:txBody>
      </p:sp>
    </p:spTree>
    <p:extLst>
      <p:ext uri="{BB962C8B-B14F-4D97-AF65-F5344CB8AC3E}">
        <p14:creationId xmlns:p14="http://schemas.microsoft.com/office/powerpoint/2010/main" val="1240073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As Is Process Map To Be Process Maps</a:t>
            </a:r>
            <a:endParaRPr lang="en-US" dirty="0"/>
          </a:p>
        </p:txBody>
      </p:sp>
      <p:sp>
        <p:nvSpPr>
          <p:cNvPr id="4" name="Footer Placeholder 3"/>
          <p:cNvSpPr>
            <a:spLocks noGrp="1"/>
          </p:cNvSpPr>
          <p:nvPr>
            <p:ph type="ftr" sz="quarter" idx="10"/>
          </p:nvPr>
        </p:nvSpPr>
        <p:spPr/>
        <p:txBody>
          <a:bodyPr/>
          <a:lstStyle/>
          <a:p>
            <a:r>
              <a:rPr lang="en-US" smtClean="0">
                <a:solidFill>
                  <a:srgbClr val="FFFFFF"/>
                </a:solidFill>
              </a:rPr>
              <a:t>COMPANY CONFIDENTIAL  |  FOR INTERNAL USE ONLY  |  DO NOT COPY</a:t>
            </a:r>
            <a:endParaRPr lang="en-US" dirty="0">
              <a:solidFill>
                <a:srgbClr val="FFFFFF"/>
              </a:solidFill>
            </a:endParaRPr>
          </a:p>
        </p:txBody>
      </p:sp>
      <p:sp>
        <p:nvSpPr>
          <p:cNvPr id="5" name="Slide Number Placeholder 4"/>
          <p:cNvSpPr>
            <a:spLocks noGrp="1"/>
          </p:cNvSpPr>
          <p:nvPr>
            <p:ph type="sldNum" sz="quarter" idx="11"/>
          </p:nvPr>
        </p:nvSpPr>
        <p:spPr/>
        <p:txBody>
          <a:bodyPr/>
          <a:lstStyle/>
          <a:p>
            <a:fld id="{1A2DCB2D-F3A1-47AC-A248-15826C4C808C}" type="slidenum">
              <a:rPr lang="en-US" smtClean="0">
                <a:solidFill>
                  <a:srgbClr val="FFFFFF"/>
                </a:solidFill>
              </a:rPr>
              <a:pPr/>
              <a:t>10</a:t>
            </a:fld>
            <a:endParaRPr lang="en-US" dirty="0">
              <a:solidFill>
                <a:srgbClr val="FFFFFF"/>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072041644"/>
              </p:ext>
            </p:extLst>
          </p:nvPr>
        </p:nvGraphicFramePr>
        <p:xfrm>
          <a:off x="870276" y="1068946"/>
          <a:ext cx="7140383" cy="5572405"/>
        </p:xfrm>
        <a:graphic>
          <a:graphicData uri="http://schemas.openxmlformats.org/presentationml/2006/ole">
            <mc:AlternateContent xmlns:mc="http://schemas.openxmlformats.org/markup-compatibility/2006">
              <mc:Choice xmlns:v="urn:schemas-microsoft-com:vml" Requires="v">
                <p:oleObj spid="_x0000_s1105951" name="Visio" r:id="rId3" imgW="12974978" imgH="13775250" progId="Visio.Drawing.11">
                  <p:embed/>
                </p:oleObj>
              </mc:Choice>
              <mc:Fallback>
                <p:oleObj name="Visio" r:id="rId3" imgW="12974978" imgH="13775250" progId="Visio.Drawing.11">
                  <p:embed/>
                  <p:pic>
                    <p:nvPicPr>
                      <p:cNvPr id="0" name=""/>
                      <p:cNvPicPr/>
                      <p:nvPr/>
                    </p:nvPicPr>
                    <p:blipFill>
                      <a:blip r:embed="rId4"/>
                      <a:stretch>
                        <a:fillRect/>
                      </a:stretch>
                    </p:blipFill>
                    <p:spPr>
                      <a:xfrm>
                        <a:off x="870276" y="1068946"/>
                        <a:ext cx="7140383" cy="5572405"/>
                      </a:xfrm>
                      <a:prstGeom prst="rect">
                        <a:avLst/>
                      </a:prstGeom>
                    </p:spPr>
                  </p:pic>
                </p:oleObj>
              </mc:Fallback>
            </mc:AlternateContent>
          </a:graphicData>
        </a:graphic>
      </p:graphicFrame>
    </p:spTree>
    <p:extLst>
      <p:ext uri="{BB962C8B-B14F-4D97-AF65-F5344CB8AC3E}">
        <p14:creationId xmlns:p14="http://schemas.microsoft.com/office/powerpoint/2010/main" val="2397344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Model- Place Holder</a:t>
            </a:r>
            <a:endParaRPr lang="en-US" dirty="0"/>
          </a:p>
        </p:txBody>
      </p:sp>
      <p:sp>
        <p:nvSpPr>
          <p:cNvPr id="4" name="Slide Number Placeholder 3"/>
          <p:cNvSpPr>
            <a:spLocks noGrp="1"/>
          </p:cNvSpPr>
          <p:nvPr>
            <p:ph type="sldNum" sz="quarter" idx="11"/>
          </p:nvPr>
        </p:nvSpPr>
        <p:spPr/>
        <p:txBody>
          <a:bodyPr/>
          <a:lstStyle/>
          <a:p>
            <a:pPr>
              <a:defRPr/>
            </a:pPr>
            <a:fld id="{E910D6DC-BA1E-4692-BD46-EE301AFE9922}" type="slidenum">
              <a:rPr lang="en-US" smtClean="0">
                <a:solidFill>
                  <a:srgbClr val="000000">
                    <a:lumMod val="50000"/>
                    <a:lumOff val="50000"/>
                  </a:srgbClr>
                </a:solidFill>
              </a:rPr>
              <a:pPr>
                <a:defRPr/>
              </a:pPr>
              <a:t>11</a:t>
            </a:fld>
            <a:endParaRPr lang="en-US" dirty="0">
              <a:solidFill>
                <a:srgbClr val="000000">
                  <a:lumMod val="50000"/>
                  <a:lumOff val="50000"/>
                </a:srgbClr>
              </a:solidFill>
            </a:endParaRPr>
          </a:p>
        </p:txBody>
      </p:sp>
      <p:pic>
        <p:nvPicPr>
          <p:cNvPr id="7" name="Picture 6"/>
          <p:cNvPicPr>
            <a:picLocks noChangeAspect="1"/>
          </p:cNvPicPr>
          <p:nvPr/>
        </p:nvPicPr>
        <p:blipFill rotWithShape="1">
          <a:blip r:embed="rId3"/>
          <a:srcRect t="4447" b="1848"/>
          <a:stretch/>
        </p:blipFill>
        <p:spPr>
          <a:xfrm>
            <a:off x="833907" y="1310318"/>
            <a:ext cx="5283558" cy="5256783"/>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4078046317"/>
              </p:ext>
            </p:extLst>
          </p:nvPr>
        </p:nvGraphicFramePr>
        <p:xfrm>
          <a:off x="6451779" y="3209147"/>
          <a:ext cx="914400" cy="771525"/>
        </p:xfrm>
        <a:graphic>
          <a:graphicData uri="http://schemas.openxmlformats.org/presentationml/2006/ole">
            <mc:AlternateContent xmlns:mc="http://schemas.openxmlformats.org/markup-compatibility/2006">
              <mc:Choice xmlns:v="urn:schemas-microsoft-com:vml" Requires="v">
                <p:oleObj spid="_x0000_s1106955" name="Visio" showAsIcon="1" r:id="rId4" imgW="914400" imgH="771480" progId="Visio.Drawing.15">
                  <p:embed/>
                </p:oleObj>
              </mc:Choice>
              <mc:Fallback>
                <p:oleObj name="Visio" showAsIcon="1" r:id="rId4" imgW="914400" imgH="771480" progId="Visio.Drawing.15">
                  <p:embed/>
                  <p:pic>
                    <p:nvPicPr>
                      <p:cNvPr id="0" name=""/>
                      <p:cNvPicPr/>
                      <p:nvPr/>
                    </p:nvPicPr>
                    <p:blipFill>
                      <a:blip r:embed="rId5"/>
                      <a:stretch>
                        <a:fillRect/>
                      </a:stretch>
                    </p:blipFill>
                    <p:spPr>
                      <a:xfrm>
                        <a:off x="6451779" y="320914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972036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8369735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391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Content Placeholder 5"/>
          <p:cNvSpPr>
            <a:spLocks noGrp="1"/>
          </p:cNvSpPr>
          <p:nvPr>
            <p:ph idx="1"/>
          </p:nvPr>
        </p:nvSpPr>
        <p:spPr>
          <a:xfrm>
            <a:off x="483576" y="1282700"/>
            <a:ext cx="8431823" cy="5019675"/>
          </a:xfrm>
        </p:spPr>
        <p:txBody>
          <a:bodyPr/>
          <a:lstStyle/>
          <a:p>
            <a:pPr marL="342900" indent="-342900">
              <a:lnSpc>
                <a:spcPct val="90000"/>
              </a:lnSpc>
              <a:buFont typeface="Arial" panose="020B0604020202020204" pitchFamily="34" charset="0"/>
              <a:buChar char="•"/>
            </a:pPr>
            <a:r>
              <a:rPr lang="en-US" sz="1600" dirty="0">
                <a:solidFill>
                  <a:schemeClr val="tx2"/>
                </a:solidFill>
                <a:latin typeface="Times New Roman" pitchFamily="18" charset="0"/>
                <a:cs typeface="Times New Roman" panose="02020603050405020304" pitchFamily="18" charset="0"/>
              </a:rPr>
              <a:t>The House Rabbit Connection of Massachusetts &amp; Connecticut is a nonprofit, tax-exempt 501(c)(3) </a:t>
            </a:r>
            <a:r>
              <a:rPr lang="en-US" sz="1600" dirty="0" smtClean="0">
                <a:solidFill>
                  <a:schemeClr val="tx2"/>
                </a:solidFill>
                <a:latin typeface="Times New Roman" pitchFamily="18" charset="0"/>
                <a:cs typeface="Times New Roman" panose="02020603050405020304" pitchFamily="18" charset="0"/>
              </a:rPr>
              <a:t>corporation (founded in 1997) </a:t>
            </a:r>
            <a:r>
              <a:rPr lang="en-US" sz="1600" dirty="0">
                <a:solidFill>
                  <a:schemeClr val="tx2"/>
                </a:solidFill>
                <a:latin typeface="Times New Roman" pitchFamily="18" charset="0"/>
                <a:cs typeface="Times New Roman" panose="02020603050405020304" pitchFamily="18" charset="0"/>
              </a:rPr>
              <a:t>and licensed chapter of the House Rabbit Society</a:t>
            </a:r>
            <a:r>
              <a:rPr lang="en-US" sz="1600" dirty="0" smtClean="0">
                <a:solidFill>
                  <a:schemeClr val="tx2"/>
                </a:solidFill>
                <a:latin typeface="Times New Roman" pitchFamily="18" charset="0"/>
                <a:cs typeface="Times New Roman" panose="02020603050405020304" pitchFamily="18" charset="0"/>
              </a:rPr>
              <a:t>.</a:t>
            </a:r>
          </a:p>
          <a:p>
            <a:pPr marL="342900" indent="-342900">
              <a:lnSpc>
                <a:spcPct val="90000"/>
              </a:lnSpc>
              <a:buFont typeface="Arial" panose="020B0604020202020204" pitchFamily="34" charset="0"/>
              <a:buChar char="•"/>
            </a:pPr>
            <a:r>
              <a:rPr lang="en-US" altLang="en-US" sz="1600" dirty="0" smtClean="0">
                <a:solidFill>
                  <a:schemeClr val="tx2"/>
                </a:solidFill>
                <a:latin typeface="Times New Roman" pitchFamily="18" charset="0"/>
                <a:cs typeface="Times New Roman" panose="02020603050405020304" pitchFamily="18" charset="0"/>
              </a:rPr>
              <a:t>All volunteer animal welfare organization</a:t>
            </a:r>
            <a:endParaRPr lang="en-US" altLang="en-US" sz="1600" dirty="0">
              <a:solidFill>
                <a:schemeClr val="tx2"/>
              </a:solidFill>
              <a:latin typeface="Times New Roman" pitchFamily="18" charset="0"/>
              <a:cs typeface="Times New Roman" panose="02020603050405020304" pitchFamily="18" charset="0"/>
            </a:endParaRPr>
          </a:p>
          <a:p>
            <a:pPr marL="342900" indent="-342900">
              <a:lnSpc>
                <a:spcPct val="90000"/>
              </a:lnSpc>
              <a:buFont typeface="Arial" panose="020B0604020202020204" pitchFamily="34" charset="0"/>
              <a:buChar char="•"/>
            </a:pPr>
            <a:r>
              <a:rPr lang="en-US" altLang="en-US" sz="1600" dirty="0" smtClean="0">
                <a:solidFill>
                  <a:schemeClr val="tx2"/>
                </a:solidFill>
                <a:latin typeface="Times New Roman" pitchFamily="18" charset="0"/>
                <a:cs typeface="Times New Roman" panose="02020603050405020304" pitchFamily="18" charset="0"/>
              </a:rPr>
              <a:t>Mission Statement</a:t>
            </a:r>
          </a:p>
          <a:p>
            <a:pPr marL="525780" lvl="1" indent="-342900">
              <a:lnSpc>
                <a:spcPct val="90000"/>
              </a:lnSpc>
            </a:pPr>
            <a:r>
              <a:rPr lang="en-US" altLang="en-US" sz="1600" dirty="0">
                <a:latin typeface="Times New Roman" pitchFamily="18" charset="0"/>
                <a:cs typeface="Times New Roman" panose="02020603050405020304" pitchFamily="18" charset="0"/>
              </a:rPr>
              <a:t>“To take in adoptable abandoned rabbits, provide foster care, have them spayed or neutered and find quality, indoor homes for them while also educating the public and other organizations about rabbit care</a:t>
            </a:r>
            <a:r>
              <a:rPr lang="en-US" altLang="en-US" sz="1600" dirty="0" smtClean="0">
                <a:latin typeface="Times New Roman" pitchFamily="18" charset="0"/>
                <a:cs typeface="Times New Roman" panose="02020603050405020304" pitchFamily="18" charset="0"/>
              </a:rPr>
              <a:t>.”</a:t>
            </a:r>
          </a:p>
          <a:p>
            <a:pPr marL="342900" indent="-342900">
              <a:lnSpc>
                <a:spcPct val="90000"/>
              </a:lnSpc>
              <a:buFont typeface="Arial" panose="020B0604020202020204" pitchFamily="34" charset="0"/>
              <a:buChar char="•"/>
            </a:pPr>
            <a:r>
              <a:rPr lang="en-US" sz="1600" dirty="0" smtClean="0">
                <a:solidFill>
                  <a:schemeClr val="tx2"/>
                </a:solidFill>
                <a:latin typeface="Times New Roman" pitchFamily="18" charset="0"/>
                <a:cs typeface="Times New Roman" panose="02020603050405020304" pitchFamily="18" charset="0"/>
              </a:rPr>
              <a:t>Lead by 15 </a:t>
            </a:r>
            <a:r>
              <a:rPr lang="en-US" sz="1600" dirty="0">
                <a:solidFill>
                  <a:schemeClr val="tx2"/>
                </a:solidFill>
                <a:latin typeface="Times New Roman" pitchFamily="18" charset="0"/>
                <a:cs typeface="Times New Roman" panose="02020603050405020304" pitchFamily="18" charset="0"/>
              </a:rPr>
              <a:t>board </a:t>
            </a:r>
            <a:r>
              <a:rPr lang="en-US" sz="1600" dirty="0" smtClean="0">
                <a:solidFill>
                  <a:schemeClr val="tx2"/>
                </a:solidFill>
                <a:latin typeface="Times New Roman" pitchFamily="18" charset="0"/>
                <a:cs typeface="Times New Roman" panose="02020603050405020304" pitchFamily="18" charset="0"/>
              </a:rPr>
              <a:t>members which may hold any one of these positions</a:t>
            </a:r>
          </a:p>
          <a:p>
            <a:pPr marL="525780" lvl="1" indent="-342900">
              <a:lnSpc>
                <a:spcPct val="90000"/>
              </a:lnSpc>
            </a:pPr>
            <a:r>
              <a:rPr lang="en-US" sz="1600" dirty="0" smtClean="0">
                <a:latin typeface="Times New Roman" pitchFamily="18" charset="0"/>
                <a:cs typeface="Times New Roman" panose="02020603050405020304" pitchFamily="18" charset="0"/>
              </a:rPr>
              <a:t>6 Officers (President, Vice President, Clerk, Co-clerk, Treasurer, Co-treasurer</a:t>
            </a:r>
          </a:p>
          <a:p>
            <a:pPr marL="525780" lvl="1" indent="-342900">
              <a:lnSpc>
                <a:spcPct val="90000"/>
              </a:lnSpc>
            </a:pPr>
            <a:r>
              <a:rPr lang="en-US" sz="1600" dirty="0" smtClean="0">
                <a:latin typeface="Times New Roman" pitchFamily="18" charset="0"/>
                <a:cs typeface="Times New Roman" panose="02020603050405020304" pitchFamily="18" charset="0"/>
              </a:rPr>
              <a:t>7 Committee Chairs</a:t>
            </a:r>
          </a:p>
          <a:p>
            <a:pPr marL="342900" indent="-342900">
              <a:lnSpc>
                <a:spcPct val="90000"/>
              </a:lnSpc>
              <a:buFont typeface="Arial" panose="020B0604020202020204" pitchFamily="34" charset="0"/>
              <a:buChar char="•"/>
            </a:pPr>
            <a:r>
              <a:rPr lang="en-US" sz="1600" dirty="0" smtClean="0">
                <a:solidFill>
                  <a:schemeClr val="tx2"/>
                </a:solidFill>
                <a:latin typeface="Times New Roman" pitchFamily="18" charset="0"/>
                <a:cs typeface="Times New Roman" panose="02020603050405020304" pitchFamily="18" charset="0"/>
              </a:rPr>
              <a:t>Typically will adopt 20- 40 rabbits annually</a:t>
            </a:r>
          </a:p>
          <a:p>
            <a:pPr marL="342900" indent="-342900">
              <a:lnSpc>
                <a:spcPct val="90000"/>
              </a:lnSpc>
              <a:buFont typeface="Arial" panose="020B0604020202020204" pitchFamily="34" charset="0"/>
              <a:buChar char="•"/>
            </a:pPr>
            <a:r>
              <a:rPr lang="en-US" sz="1600" dirty="0" smtClean="0">
                <a:solidFill>
                  <a:schemeClr val="tx2"/>
                </a:solidFill>
                <a:latin typeface="Times New Roman" pitchFamily="18" charset="0"/>
                <a:cs typeface="Times New Roman" panose="02020603050405020304" pitchFamily="18" charset="0"/>
              </a:rPr>
              <a:t>Distribute 50 – 100 Rabbit Guides</a:t>
            </a:r>
            <a:endParaRPr lang="en-US" sz="1600" dirty="0">
              <a:solidFill>
                <a:schemeClr val="tx2"/>
              </a:solidFill>
              <a:latin typeface="Times New Roman" pitchFamily="18" charset="0"/>
              <a:cs typeface="Times New Roman" panose="02020603050405020304" pitchFamily="18" charset="0"/>
            </a:endParaRPr>
          </a:p>
        </p:txBody>
      </p:sp>
      <p:sp>
        <p:nvSpPr>
          <p:cNvPr id="3" name="Slide Number Placeholder 2"/>
          <p:cNvSpPr>
            <a:spLocks noGrp="1"/>
          </p:cNvSpPr>
          <p:nvPr>
            <p:ph type="sldNum" sz="quarter" idx="11"/>
          </p:nvPr>
        </p:nvSpPr>
        <p:spPr/>
        <p:txBody>
          <a:bodyPr/>
          <a:lstStyle/>
          <a:p>
            <a:fld id="{1A2DCB2D-F3A1-47AC-A248-15826C4C808C}" type="slidenum">
              <a:rPr lang="en-US" smtClean="0">
                <a:solidFill>
                  <a:srgbClr val="000000">
                    <a:lumMod val="50000"/>
                    <a:lumOff val="50000"/>
                  </a:srgbClr>
                </a:solidFill>
              </a:rPr>
              <a:pPr/>
              <a:t>2</a:t>
            </a:fld>
            <a:endParaRPr lang="en-US" dirty="0">
              <a:solidFill>
                <a:srgbClr val="000000">
                  <a:lumMod val="50000"/>
                  <a:lumOff val="50000"/>
                </a:srgbClr>
              </a:solidFill>
            </a:endParaRPr>
          </a:p>
        </p:txBody>
      </p:sp>
      <p:sp>
        <p:nvSpPr>
          <p:cNvPr id="5" name="Title 4"/>
          <p:cNvSpPr>
            <a:spLocks noGrp="1"/>
          </p:cNvSpPr>
          <p:nvPr>
            <p:ph type="title"/>
          </p:nvPr>
        </p:nvSpPr>
        <p:spPr/>
        <p:txBody>
          <a:bodyPr anchor="b"/>
          <a:lstStyle/>
          <a:p>
            <a:r>
              <a:rPr lang="en-US" dirty="0" smtClean="0"/>
              <a:t>House Rabbit Connection </a:t>
            </a:r>
            <a:r>
              <a:rPr lang="en-US" dirty="0"/>
              <a:t>Background </a:t>
            </a:r>
          </a:p>
        </p:txBody>
      </p:sp>
      <p:sp>
        <p:nvSpPr>
          <p:cNvPr id="7" name="Pentagon 6"/>
          <p:cNvSpPr/>
          <p:nvPr/>
        </p:nvSpPr>
        <p:spPr>
          <a:xfrm>
            <a:off x="0" y="5798248"/>
            <a:ext cx="9144002" cy="593207"/>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smtClean="0">
              <a:solidFill>
                <a:schemeClr val="bg1">
                  <a:lumMod val="65000"/>
                </a:schemeClr>
              </a:solidFill>
            </a:endParaRPr>
          </a:p>
        </p:txBody>
      </p:sp>
      <p:pic>
        <p:nvPicPr>
          <p:cNvPr id="110080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463819"/>
            <a:ext cx="1543050"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0387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ext uri="{D42A27DB-BD31-4B8C-83A1-F6EECF244321}">
                <p14:modId xmlns:p14="http://schemas.microsoft.com/office/powerpoint/2010/main" val="6149126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18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1A2DCB2D-F3A1-47AC-A248-15826C4C808C}" type="slidenum">
              <a:rPr lang="en-US" smtClean="0">
                <a:solidFill>
                  <a:srgbClr val="000000">
                    <a:lumMod val="50000"/>
                    <a:lumOff val="50000"/>
                  </a:srgbClr>
                </a:solidFill>
              </a:rPr>
              <a:pPr/>
              <a:t>3</a:t>
            </a:fld>
            <a:endParaRPr lang="en-US" dirty="0">
              <a:solidFill>
                <a:srgbClr val="000000">
                  <a:lumMod val="50000"/>
                  <a:lumOff val="50000"/>
                </a:srgbClr>
              </a:solidFill>
            </a:endParaRPr>
          </a:p>
        </p:txBody>
      </p:sp>
      <p:sp>
        <p:nvSpPr>
          <p:cNvPr id="4" name="Title 3"/>
          <p:cNvSpPr>
            <a:spLocks noGrp="1"/>
          </p:cNvSpPr>
          <p:nvPr>
            <p:ph type="title" idx="4294967295"/>
          </p:nvPr>
        </p:nvSpPr>
        <p:spPr>
          <a:xfrm>
            <a:off x="0" y="0"/>
            <a:ext cx="2276475" cy="720725"/>
          </a:xfrm>
        </p:spPr>
        <p:style>
          <a:lnRef idx="1">
            <a:schemeClr val="accent2"/>
          </a:lnRef>
          <a:fillRef idx="2">
            <a:schemeClr val="accent2"/>
          </a:fillRef>
          <a:effectRef idx="1">
            <a:schemeClr val="accent2"/>
          </a:effectRef>
          <a:fontRef idx="minor">
            <a:schemeClr val="dk1"/>
          </a:fontRef>
        </p:style>
        <p:txBody>
          <a:bodyPr anchor="b">
            <a:normAutofit/>
          </a:bodyPr>
          <a:lstStyle/>
          <a:p>
            <a:r>
              <a:rPr lang="en-US" sz="2000" b="1" cap="small" dirty="0">
                <a:solidFill>
                  <a:schemeClr val="accent2"/>
                </a:solidFill>
                <a:latin typeface="+mj-lt"/>
                <a:cs typeface="Arial" charset="0"/>
              </a:rPr>
              <a:t>Adoption Process</a:t>
            </a:r>
          </a:p>
        </p:txBody>
      </p:sp>
      <p:sp>
        <p:nvSpPr>
          <p:cNvPr id="5" name="Rectangle 4"/>
          <p:cNvSpPr/>
          <p:nvPr/>
        </p:nvSpPr>
        <p:spPr>
          <a:xfrm>
            <a:off x="24005" y="798138"/>
            <a:ext cx="2253203" cy="2145650"/>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6" name="TextBox 5"/>
          <p:cNvSpPr txBox="1"/>
          <p:nvPr/>
        </p:nvSpPr>
        <p:spPr>
          <a:xfrm>
            <a:off x="1" y="733052"/>
            <a:ext cx="2013437" cy="646331"/>
          </a:xfrm>
          <a:prstGeom prst="rect">
            <a:avLst/>
          </a:prstGeom>
          <a:noFill/>
        </p:spPr>
        <p:txBody>
          <a:bodyPr wrap="square" rtlCol="0">
            <a:spAutoFit/>
          </a:bodyPr>
          <a:lstStyle/>
          <a:p>
            <a:r>
              <a:rPr lang="en-US" sz="2000" b="1" cap="small" dirty="0" smtClean="0">
                <a:solidFill>
                  <a:schemeClr val="accent2"/>
                </a:solidFill>
                <a:latin typeface="+mj-lt"/>
              </a:rPr>
              <a:t>Customer:</a:t>
            </a:r>
          </a:p>
          <a:p>
            <a:r>
              <a:rPr lang="en-US" sz="1600" cap="small" dirty="0" smtClean="0">
                <a:solidFill>
                  <a:schemeClr val="tx1">
                    <a:lumMod val="65000"/>
                    <a:lumOff val="35000"/>
                  </a:schemeClr>
                </a:solidFill>
              </a:rPr>
              <a:t>adopter</a:t>
            </a:r>
            <a:endParaRPr lang="en-US" sz="2000" cap="small" dirty="0" smtClean="0">
              <a:solidFill>
                <a:schemeClr val="tx1">
                  <a:lumMod val="65000"/>
                  <a:lumOff val="35000"/>
                </a:schemeClr>
              </a:solidFill>
            </a:endParaRPr>
          </a:p>
        </p:txBody>
      </p:sp>
      <p:grpSp>
        <p:nvGrpSpPr>
          <p:cNvPr id="24" name="Group 23"/>
          <p:cNvGrpSpPr/>
          <p:nvPr/>
        </p:nvGrpSpPr>
        <p:grpSpPr>
          <a:xfrm>
            <a:off x="65857" y="1094980"/>
            <a:ext cx="2162688" cy="1863059"/>
            <a:chOff x="762980" y="938402"/>
            <a:chExt cx="2162688" cy="1863059"/>
          </a:xfrm>
        </p:grpSpPr>
        <p:sp>
          <p:nvSpPr>
            <p:cNvPr id="10" name="Text Box 71"/>
            <p:cNvSpPr txBox="1">
              <a:spLocks noChangeArrowheads="1"/>
            </p:cNvSpPr>
            <p:nvPr/>
          </p:nvSpPr>
          <p:spPr bwMode="auto">
            <a:xfrm rot="21466976">
              <a:off x="2256031" y="2555240"/>
              <a:ext cx="476204" cy="246221"/>
            </a:xfrm>
            <a:prstGeom prst="rect">
              <a:avLst/>
            </a:prstGeom>
            <a:noFill/>
            <a:ln w="9525">
              <a:noFill/>
              <a:miter lim="800000"/>
              <a:headEnd/>
              <a:tailEnd/>
            </a:ln>
          </p:spPr>
          <p:txBody>
            <a:bodyPr wrap="square">
              <a:spAutoFit/>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pPr algn="l">
                <a:lnSpc>
                  <a:spcPct val="100000"/>
                </a:lnSpc>
                <a:spcBef>
                  <a:spcPct val="50000"/>
                </a:spcBef>
                <a:defRPr/>
              </a:pPr>
              <a:r>
                <a:rPr lang="en-US" sz="1000" dirty="0">
                  <a:solidFill>
                    <a:schemeClr val="tx1">
                      <a:lumMod val="50000"/>
                      <a:lumOff val="50000"/>
                    </a:schemeClr>
                  </a:solidFill>
                  <a:latin typeface="Arial" pitchFamily="34" charset="0"/>
                  <a:cs typeface="Arial" pitchFamily="34" charset="0"/>
                </a:rPr>
                <a:t>CT</a:t>
              </a:r>
            </a:p>
          </p:txBody>
        </p:sp>
        <p:sp>
          <p:nvSpPr>
            <p:cNvPr id="12" name="Freeform 11"/>
            <p:cNvSpPr>
              <a:spLocks/>
            </p:cNvSpPr>
            <p:nvPr/>
          </p:nvSpPr>
          <p:spPr bwMode="auto">
            <a:xfrm rot="21466976">
              <a:off x="1795973" y="2196127"/>
              <a:ext cx="286220" cy="299459"/>
            </a:xfrm>
            <a:custGeom>
              <a:avLst/>
              <a:gdLst>
                <a:gd name="T0" fmla="*/ 0 w 18"/>
                <a:gd name="T1" fmla="*/ 38434 h 19"/>
                <a:gd name="T2" fmla="*/ 58208 w 18"/>
                <a:gd name="T3" fmla="*/ 28826 h 19"/>
                <a:gd name="T4" fmla="*/ 67910 w 18"/>
                <a:gd name="T5" fmla="*/ 38434 h 19"/>
                <a:gd name="T6" fmla="*/ 67910 w 18"/>
                <a:gd name="T7" fmla="*/ 28826 h 19"/>
                <a:gd name="T8" fmla="*/ 67910 w 18"/>
                <a:gd name="T9" fmla="*/ 28826 h 19"/>
                <a:gd name="T10" fmla="*/ 155222 w 18"/>
                <a:gd name="T11" fmla="*/ 0 h 19"/>
                <a:gd name="T12" fmla="*/ 174625 w 18"/>
                <a:gd name="T13" fmla="*/ 76869 h 19"/>
                <a:gd name="T14" fmla="*/ 174625 w 18"/>
                <a:gd name="T15" fmla="*/ 86477 h 19"/>
                <a:gd name="T16" fmla="*/ 174625 w 18"/>
                <a:gd name="T17" fmla="*/ 86477 h 19"/>
                <a:gd name="T18" fmla="*/ 174625 w 18"/>
                <a:gd name="T19" fmla="*/ 96086 h 19"/>
                <a:gd name="T20" fmla="*/ 174625 w 18"/>
                <a:gd name="T21" fmla="*/ 96086 h 19"/>
                <a:gd name="T22" fmla="*/ 164924 w 18"/>
                <a:gd name="T23" fmla="*/ 96086 h 19"/>
                <a:gd name="T24" fmla="*/ 135819 w 18"/>
                <a:gd name="T25" fmla="*/ 105694 h 19"/>
                <a:gd name="T26" fmla="*/ 126118 w 18"/>
                <a:gd name="T27" fmla="*/ 105694 h 19"/>
                <a:gd name="T28" fmla="*/ 116417 w 18"/>
                <a:gd name="T29" fmla="*/ 115303 h 19"/>
                <a:gd name="T30" fmla="*/ 116417 w 18"/>
                <a:gd name="T31" fmla="*/ 115303 h 19"/>
                <a:gd name="T32" fmla="*/ 116417 w 18"/>
                <a:gd name="T33" fmla="*/ 115303 h 19"/>
                <a:gd name="T34" fmla="*/ 97014 w 18"/>
                <a:gd name="T35" fmla="*/ 124912 h 19"/>
                <a:gd name="T36" fmla="*/ 77611 w 18"/>
                <a:gd name="T37" fmla="*/ 134520 h 19"/>
                <a:gd name="T38" fmla="*/ 67910 w 18"/>
                <a:gd name="T39" fmla="*/ 124912 h 19"/>
                <a:gd name="T40" fmla="*/ 58208 w 18"/>
                <a:gd name="T41" fmla="*/ 144129 h 19"/>
                <a:gd name="T42" fmla="*/ 19403 w 18"/>
                <a:gd name="T43" fmla="*/ 172954 h 19"/>
                <a:gd name="T44" fmla="*/ 9701 w 18"/>
                <a:gd name="T45" fmla="*/ 182563 h 19"/>
                <a:gd name="T46" fmla="*/ 0 w 18"/>
                <a:gd name="T47" fmla="*/ 172954 h 19"/>
                <a:gd name="T48" fmla="*/ 19403 w 18"/>
                <a:gd name="T49" fmla="*/ 153737 h 19"/>
                <a:gd name="T50" fmla="*/ 19403 w 18"/>
                <a:gd name="T51" fmla="*/ 144129 h 19"/>
                <a:gd name="T52" fmla="*/ 9701 w 18"/>
                <a:gd name="T53" fmla="*/ 134520 h 19"/>
                <a:gd name="T54" fmla="*/ 0 w 18"/>
                <a:gd name="T55" fmla="*/ 38434 h 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
                <a:gd name="T85" fmla="*/ 0 h 19"/>
                <a:gd name="T86" fmla="*/ 18 w 18"/>
                <a:gd name="T87" fmla="*/ 19 h 1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 h="19">
                  <a:moveTo>
                    <a:pt x="0" y="4"/>
                  </a:moveTo>
                  <a:lnTo>
                    <a:pt x="6" y="3"/>
                  </a:lnTo>
                  <a:lnTo>
                    <a:pt x="7" y="4"/>
                  </a:lnTo>
                  <a:lnTo>
                    <a:pt x="7" y="3"/>
                  </a:lnTo>
                  <a:lnTo>
                    <a:pt x="16" y="0"/>
                  </a:lnTo>
                  <a:lnTo>
                    <a:pt x="18" y="8"/>
                  </a:lnTo>
                  <a:lnTo>
                    <a:pt x="18" y="9"/>
                  </a:lnTo>
                  <a:lnTo>
                    <a:pt x="18" y="10"/>
                  </a:lnTo>
                  <a:lnTo>
                    <a:pt x="17" y="10"/>
                  </a:lnTo>
                  <a:lnTo>
                    <a:pt x="14" y="11"/>
                  </a:lnTo>
                  <a:lnTo>
                    <a:pt x="13" y="11"/>
                  </a:lnTo>
                  <a:lnTo>
                    <a:pt x="12" y="12"/>
                  </a:lnTo>
                  <a:lnTo>
                    <a:pt x="10" y="13"/>
                  </a:lnTo>
                  <a:lnTo>
                    <a:pt x="8" y="14"/>
                  </a:lnTo>
                  <a:lnTo>
                    <a:pt x="7" y="13"/>
                  </a:lnTo>
                  <a:lnTo>
                    <a:pt x="6" y="15"/>
                  </a:lnTo>
                  <a:lnTo>
                    <a:pt x="2" y="18"/>
                  </a:lnTo>
                  <a:lnTo>
                    <a:pt x="1" y="19"/>
                  </a:lnTo>
                  <a:lnTo>
                    <a:pt x="0" y="18"/>
                  </a:lnTo>
                  <a:lnTo>
                    <a:pt x="2" y="16"/>
                  </a:lnTo>
                  <a:lnTo>
                    <a:pt x="2" y="15"/>
                  </a:lnTo>
                  <a:lnTo>
                    <a:pt x="1" y="14"/>
                  </a:lnTo>
                  <a:lnTo>
                    <a:pt x="0" y="4"/>
                  </a:lnTo>
                </a:path>
              </a:pathLst>
            </a:custGeom>
            <a:gradFill rotWithShape="0">
              <a:gsLst>
                <a:gs pos="0">
                  <a:srgbClr val="84B0DC"/>
                </a:gs>
                <a:gs pos="50000">
                  <a:srgbClr val="99CCFF"/>
                </a:gs>
                <a:gs pos="100000">
                  <a:srgbClr val="84B0DC"/>
                </a:gs>
              </a:gsLst>
              <a:lin ang="0" scaled="1"/>
            </a:gradFill>
            <a:ln w="0" cap="flat" cmpd="sng">
              <a:solidFill>
                <a:srgbClr val="FFFFFF"/>
              </a:solidFill>
              <a:prstDash val="solid"/>
              <a:round/>
              <a:headEnd type="none" w="med" len="med"/>
              <a:tailEnd type="none" w="med" len="med"/>
            </a:ln>
          </p:spPr>
          <p:txBody>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endParaRPr lang="en-US" dirty="0"/>
            </a:p>
          </p:txBody>
        </p:sp>
        <p:sp>
          <p:nvSpPr>
            <p:cNvPr id="13" name="Freeform 12"/>
            <p:cNvSpPr>
              <a:spLocks/>
            </p:cNvSpPr>
            <p:nvPr/>
          </p:nvSpPr>
          <p:spPr bwMode="auto">
            <a:xfrm rot="21466976">
              <a:off x="2045766" y="2170087"/>
              <a:ext cx="143111" cy="177071"/>
            </a:xfrm>
            <a:custGeom>
              <a:avLst/>
              <a:gdLst>
                <a:gd name="T0" fmla="*/ 0 w 9"/>
                <a:gd name="T1" fmla="*/ 9814 h 11"/>
                <a:gd name="T2" fmla="*/ 19403 w 9"/>
                <a:gd name="T3" fmla="*/ 88323 h 11"/>
                <a:gd name="T4" fmla="*/ 19403 w 9"/>
                <a:gd name="T5" fmla="*/ 98136 h 11"/>
                <a:gd name="T6" fmla="*/ 19403 w 9"/>
                <a:gd name="T7" fmla="*/ 98136 h 11"/>
                <a:gd name="T8" fmla="*/ 19403 w 9"/>
                <a:gd name="T9" fmla="*/ 107950 h 11"/>
                <a:gd name="T10" fmla="*/ 19403 w 9"/>
                <a:gd name="T11" fmla="*/ 107950 h 11"/>
                <a:gd name="T12" fmla="*/ 19403 w 9"/>
                <a:gd name="T13" fmla="*/ 107950 h 11"/>
                <a:gd name="T14" fmla="*/ 38806 w 9"/>
                <a:gd name="T15" fmla="*/ 98136 h 11"/>
                <a:gd name="T16" fmla="*/ 48507 w 9"/>
                <a:gd name="T17" fmla="*/ 88323 h 11"/>
                <a:gd name="T18" fmla="*/ 48507 w 9"/>
                <a:gd name="T19" fmla="*/ 78509 h 11"/>
                <a:gd name="T20" fmla="*/ 48507 w 9"/>
                <a:gd name="T21" fmla="*/ 68695 h 11"/>
                <a:gd name="T22" fmla="*/ 48507 w 9"/>
                <a:gd name="T23" fmla="*/ 58882 h 11"/>
                <a:gd name="T24" fmla="*/ 58209 w 9"/>
                <a:gd name="T25" fmla="*/ 49068 h 11"/>
                <a:gd name="T26" fmla="*/ 58209 w 9"/>
                <a:gd name="T27" fmla="*/ 49068 h 11"/>
                <a:gd name="T28" fmla="*/ 58209 w 9"/>
                <a:gd name="T29" fmla="*/ 78509 h 11"/>
                <a:gd name="T30" fmla="*/ 67910 w 9"/>
                <a:gd name="T31" fmla="*/ 88323 h 11"/>
                <a:gd name="T32" fmla="*/ 67910 w 9"/>
                <a:gd name="T33" fmla="*/ 78509 h 11"/>
                <a:gd name="T34" fmla="*/ 67910 w 9"/>
                <a:gd name="T35" fmla="*/ 68695 h 11"/>
                <a:gd name="T36" fmla="*/ 77612 w 9"/>
                <a:gd name="T37" fmla="*/ 68695 h 11"/>
                <a:gd name="T38" fmla="*/ 77612 w 9"/>
                <a:gd name="T39" fmla="*/ 68695 h 11"/>
                <a:gd name="T40" fmla="*/ 87313 w 9"/>
                <a:gd name="T41" fmla="*/ 58882 h 11"/>
                <a:gd name="T42" fmla="*/ 87313 w 9"/>
                <a:gd name="T43" fmla="*/ 58882 h 11"/>
                <a:gd name="T44" fmla="*/ 87313 w 9"/>
                <a:gd name="T45" fmla="*/ 58882 h 11"/>
                <a:gd name="T46" fmla="*/ 77612 w 9"/>
                <a:gd name="T47" fmla="*/ 49068 h 11"/>
                <a:gd name="T48" fmla="*/ 77612 w 9"/>
                <a:gd name="T49" fmla="*/ 49068 h 11"/>
                <a:gd name="T50" fmla="*/ 77612 w 9"/>
                <a:gd name="T51" fmla="*/ 49068 h 11"/>
                <a:gd name="T52" fmla="*/ 67910 w 9"/>
                <a:gd name="T53" fmla="*/ 39255 h 11"/>
                <a:gd name="T54" fmla="*/ 67910 w 9"/>
                <a:gd name="T55" fmla="*/ 39255 h 11"/>
                <a:gd name="T56" fmla="*/ 48507 w 9"/>
                <a:gd name="T57" fmla="*/ 39255 h 11"/>
                <a:gd name="T58" fmla="*/ 48507 w 9"/>
                <a:gd name="T59" fmla="*/ 19627 h 11"/>
                <a:gd name="T60" fmla="*/ 38806 w 9"/>
                <a:gd name="T61" fmla="*/ 19627 h 11"/>
                <a:gd name="T62" fmla="*/ 38806 w 9"/>
                <a:gd name="T63" fmla="*/ 0 h 11"/>
                <a:gd name="T64" fmla="*/ 0 w 9"/>
                <a:gd name="T65" fmla="*/ 9814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
                <a:gd name="T100" fmla="*/ 0 h 11"/>
                <a:gd name="T101" fmla="*/ 9 w 9"/>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 h="11">
                  <a:moveTo>
                    <a:pt x="0" y="1"/>
                  </a:moveTo>
                  <a:lnTo>
                    <a:pt x="2" y="9"/>
                  </a:lnTo>
                  <a:lnTo>
                    <a:pt x="2" y="10"/>
                  </a:lnTo>
                  <a:lnTo>
                    <a:pt x="2" y="11"/>
                  </a:lnTo>
                  <a:lnTo>
                    <a:pt x="4" y="10"/>
                  </a:lnTo>
                  <a:lnTo>
                    <a:pt x="5" y="9"/>
                  </a:lnTo>
                  <a:lnTo>
                    <a:pt x="5" y="8"/>
                  </a:lnTo>
                  <a:lnTo>
                    <a:pt x="5" y="7"/>
                  </a:lnTo>
                  <a:lnTo>
                    <a:pt x="5" y="6"/>
                  </a:lnTo>
                  <a:lnTo>
                    <a:pt x="6" y="5"/>
                  </a:lnTo>
                  <a:lnTo>
                    <a:pt x="6" y="8"/>
                  </a:lnTo>
                  <a:lnTo>
                    <a:pt x="7" y="9"/>
                  </a:lnTo>
                  <a:lnTo>
                    <a:pt x="7" y="8"/>
                  </a:lnTo>
                  <a:lnTo>
                    <a:pt x="7" y="7"/>
                  </a:lnTo>
                  <a:lnTo>
                    <a:pt x="8" y="7"/>
                  </a:lnTo>
                  <a:lnTo>
                    <a:pt x="9" y="6"/>
                  </a:lnTo>
                  <a:lnTo>
                    <a:pt x="8" y="5"/>
                  </a:lnTo>
                  <a:lnTo>
                    <a:pt x="7" y="4"/>
                  </a:lnTo>
                  <a:lnTo>
                    <a:pt x="5" y="4"/>
                  </a:lnTo>
                  <a:lnTo>
                    <a:pt x="5" y="2"/>
                  </a:lnTo>
                  <a:lnTo>
                    <a:pt x="4" y="2"/>
                  </a:lnTo>
                  <a:lnTo>
                    <a:pt x="4" y="0"/>
                  </a:lnTo>
                  <a:lnTo>
                    <a:pt x="0" y="1"/>
                  </a:lnTo>
                </a:path>
              </a:pathLst>
            </a:custGeom>
            <a:solidFill>
              <a:srgbClr val="C4C6D2"/>
            </a:solidFill>
            <a:ln w="0">
              <a:solidFill>
                <a:srgbClr val="FFFFFF"/>
              </a:solidFill>
              <a:prstDash val="solid"/>
              <a:round/>
              <a:headEnd/>
              <a:tailEnd/>
            </a:ln>
          </p:spPr>
          <p:txBody>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endParaRPr lang="en-US" dirty="0"/>
            </a:p>
          </p:txBody>
        </p:sp>
        <p:sp>
          <p:nvSpPr>
            <p:cNvPr id="14" name="Freeform 13"/>
            <p:cNvSpPr>
              <a:spLocks/>
            </p:cNvSpPr>
            <p:nvPr/>
          </p:nvSpPr>
          <p:spPr bwMode="auto">
            <a:xfrm rot="21466976">
              <a:off x="1769953" y="1985203"/>
              <a:ext cx="572440" cy="283835"/>
            </a:xfrm>
            <a:custGeom>
              <a:avLst/>
              <a:gdLst>
                <a:gd name="T0" fmla="*/ 77611 w 36"/>
                <a:gd name="T1" fmla="*/ 57679 h 18"/>
                <a:gd name="T2" fmla="*/ 184326 w 36"/>
                <a:gd name="T3" fmla="*/ 28840 h 18"/>
                <a:gd name="T4" fmla="*/ 194028 w 36"/>
                <a:gd name="T5" fmla="*/ 28840 h 18"/>
                <a:gd name="T6" fmla="*/ 194028 w 36"/>
                <a:gd name="T7" fmla="*/ 19226 h 18"/>
                <a:gd name="T8" fmla="*/ 213431 w 36"/>
                <a:gd name="T9" fmla="*/ 0 h 18"/>
                <a:gd name="T10" fmla="*/ 223132 w 36"/>
                <a:gd name="T11" fmla="*/ 0 h 18"/>
                <a:gd name="T12" fmla="*/ 242535 w 36"/>
                <a:gd name="T13" fmla="*/ 28840 h 18"/>
                <a:gd name="T14" fmla="*/ 242535 w 36"/>
                <a:gd name="T15" fmla="*/ 38453 h 18"/>
                <a:gd name="T16" fmla="*/ 232833 w 36"/>
                <a:gd name="T17" fmla="*/ 48066 h 18"/>
                <a:gd name="T18" fmla="*/ 232833 w 36"/>
                <a:gd name="T19" fmla="*/ 76906 h 18"/>
                <a:gd name="T20" fmla="*/ 252236 w 36"/>
                <a:gd name="T21" fmla="*/ 76906 h 18"/>
                <a:gd name="T22" fmla="*/ 281340 w 36"/>
                <a:gd name="T23" fmla="*/ 115359 h 18"/>
                <a:gd name="T24" fmla="*/ 310444 w 36"/>
                <a:gd name="T25" fmla="*/ 124972 h 18"/>
                <a:gd name="T26" fmla="*/ 339549 w 36"/>
                <a:gd name="T27" fmla="*/ 105745 h 18"/>
                <a:gd name="T28" fmla="*/ 310444 w 36"/>
                <a:gd name="T29" fmla="*/ 86519 h 18"/>
                <a:gd name="T30" fmla="*/ 320146 w 36"/>
                <a:gd name="T31" fmla="*/ 86519 h 18"/>
                <a:gd name="T32" fmla="*/ 349250 w 36"/>
                <a:gd name="T33" fmla="*/ 124972 h 18"/>
                <a:gd name="T34" fmla="*/ 339549 w 36"/>
                <a:gd name="T35" fmla="*/ 134585 h 18"/>
                <a:gd name="T36" fmla="*/ 310444 w 36"/>
                <a:gd name="T37" fmla="*/ 144198 h 18"/>
                <a:gd name="T38" fmla="*/ 291042 w 36"/>
                <a:gd name="T39" fmla="*/ 163425 h 18"/>
                <a:gd name="T40" fmla="*/ 281340 w 36"/>
                <a:gd name="T41" fmla="*/ 153812 h 18"/>
                <a:gd name="T42" fmla="*/ 281340 w 36"/>
                <a:gd name="T43" fmla="*/ 144198 h 18"/>
                <a:gd name="T44" fmla="*/ 261937 w 36"/>
                <a:gd name="T45" fmla="*/ 173038 h 18"/>
                <a:gd name="T46" fmla="*/ 252236 w 36"/>
                <a:gd name="T47" fmla="*/ 173038 h 18"/>
                <a:gd name="T48" fmla="*/ 242535 w 36"/>
                <a:gd name="T49" fmla="*/ 163425 h 18"/>
                <a:gd name="T50" fmla="*/ 232833 w 36"/>
                <a:gd name="T51" fmla="*/ 153812 h 18"/>
                <a:gd name="T52" fmla="*/ 213431 w 36"/>
                <a:gd name="T53" fmla="*/ 153812 h 18"/>
                <a:gd name="T54" fmla="*/ 203729 w 36"/>
                <a:gd name="T55" fmla="*/ 134585 h 18"/>
                <a:gd name="T56" fmla="*/ 164924 w 36"/>
                <a:gd name="T57" fmla="*/ 124972 h 18"/>
                <a:gd name="T58" fmla="*/ 77611 w 36"/>
                <a:gd name="T59" fmla="*/ 153812 h 18"/>
                <a:gd name="T60" fmla="*/ 67910 w 36"/>
                <a:gd name="T61" fmla="*/ 153812 h 18"/>
                <a:gd name="T62" fmla="*/ 0 w 36"/>
                <a:gd name="T63" fmla="*/ 163425 h 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18"/>
                <a:gd name="T98" fmla="*/ 36 w 36"/>
                <a:gd name="T99" fmla="*/ 18 h 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18">
                  <a:moveTo>
                    <a:pt x="0" y="8"/>
                  </a:moveTo>
                  <a:lnTo>
                    <a:pt x="8" y="6"/>
                  </a:lnTo>
                  <a:lnTo>
                    <a:pt x="19" y="3"/>
                  </a:lnTo>
                  <a:lnTo>
                    <a:pt x="20" y="3"/>
                  </a:lnTo>
                  <a:lnTo>
                    <a:pt x="20" y="2"/>
                  </a:lnTo>
                  <a:lnTo>
                    <a:pt x="21" y="1"/>
                  </a:lnTo>
                  <a:lnTo>
                    <a:pt x="22" y="0"/>
                  </a:lnTo>
                  <a:lnTo>
                    <a:pt x="23" y="0"/>
                  </a:lnTo>
                  <a:lnTo>
                    <a:pt x="24" y="2"/>
                  </a:lnTo>
                  <a:lnTo>
                    <a:pt x="25" y="3"/>
                  </a:lnTo>
                  <a:lnTo>
                    <a:pt x="25" y="4"/>
                  </a:lnTo>
                  <a:lnTo>
                    <a:pt x="24" y="4"/>
                  </a:lnTo>
                  <a:lnTo>
                    <a:pt x="24" y="5"/>
                  </a:lnTo>
                  <a:lnTo>
                    <a:pt x="23" y="7"/>
                  </a:lnTo>
                  <a:lnTo>
                    <a:pt x="24" y="8"/>
                  </a:lnTo>
                  <a:lnTo>
                    <a:pt x="25" y="8"/>
                  </a:lnTo>
                  <a:lnTo>
                    <a:pt x="26" y="8"/>
                  </a:lnTo>
                  <a:lnTo>
                    <a:pt x="28" y="11"/>
                  </a:lnTo>
                  <a:lnTo>
                    <a:pt x="29" y="12"/>
                  </a:lnTo>
                  <a:lnTo>
                    <a:pt x="30" y="13"/>
                  </a:lnTo>
                  <a:lnTo>
                    <a:pt x="32" y="13"/>
                  </a:lnTo>
                  <a:lnTo>
                    <a:pt x="34" y="13"/>
                  </a:lnTo>
                  <a:lnTo>
                    <a:pt x="35" y="11"/>
                  </a:lnTo>
                  <a:lnTo>
                    <a:pt x="33" y="10"/>
                  </a:lnTo>
                  <a:lnTo>
                    <a:pt x="32" y="9"/>
                  </a:lnTo>
                  <a:lnTo>
                    <a:pt x="33" y="9"/>
                  </a:lnTo>
                  <a:lnTo>
                    <a:pt x="35" y="11"/>
                  </a:lnTo>
                  <a:lnTo>
                    <a:pt x="36" y="13"/>
                  </a:lnTo>
                  <a:lnTo>
                    <a:pt x="36" y="14"/>
                  </a:lnTo>
                  <a:lnTo>
                    <a:pt x="35" y="14"/>
                  </a:lnTo>
                  <a:lnTo>
                    <a:pt x="34" y="14"/>
                  </a:lnTo>
                  <a:lnTo>
                    <a:pt x="32" y="15"/>
                  </a:lnTo>
                  <a:lnTo>
                    <a:pt x="31" y="17"/>
                  </a:lnTo>
                  <a:lnTo>
                    <a:pt x="30" y="17"/>
                  </a:lnTo>
                  <a:lnTo>
                    <a:pt x="29" y="17"/>
                  </a:lnTo>
                  <a:lnTo>
                    <a:pt x="29" y="16"/>
                  </a:lnTo>
                  <a:lnTo>
                    <a:pt x="29" y="15"/>
                  </a:lnTo>
                  <a:lnTo>
                    <a:pt x="28" y="17"/>
                  </a:lnTo>
                  <a:lnTo>
                    <a:pt x="27" y="18"/>
                  </a:lnTo>
                  <a:lnTo>
                    <a:pt x="26" y="18"/>
                  </a:lnTo>
                  <a:lnTo>
                    <a:pt x="25" y="17"/>
                  </a:lnTo>
                  <a:lnTo>
                    <a:pt x="24" y="16"/>
                  </a:lnTo>
                  <a:lnTo>
                    <a:pt x="22" y="16"/>
                  </a:lnTo>
                  <a:lnTo>
                    <a:pt x="22" y="14"/>
                  </a:lnTo>
                  <a:lnTo>
                    <a:pt x="21" y="14"/>
                  </a:lnTo>
                  <a:lnTo>
                    <a:pt x="21" y="12"/>
                  </a:lnTo>
                  <a:lnTo>
                    <a:pt x="17" y="13"/>
                  </a:lnTo>
                  <a:lnTo>
                    <a:pt x="8" y="16"/>
                  </a:lnTo>
                  <a:lnTo>
                    <a:pt x="8" y="17"/>
                  </a:lnTo>
                  <a:lnTo>
                    <a:pt x="7" y="16"/>
                  </a:lnTo>
                  <a:lnTo>
                    <a:pt x="1" y="17"/>
                  </a:lnTo>
                  <a:lnTo>
                    <a:pt x="0" y="17"/>
                  </a:lnTo>
                  <a:lnTo>
                    <a:pt x="0" y="8"/>
                  </a:lnTo>
                </a:path>
              </a:pathLst>
            </a:custGeom>
            <a:gradFill flip="none" rotWithShape="1">
              <a:gsLst>
                <a:gs pos="0">
                  <a:srgbClr val="99CCFF">
                    <a:shade val="30000"/>
                    <a:satMod val="115000"/>
                  </a:srgbClr>
                </a:gs>
                <a:gs pos="50000">
                  <a:srgbClr val="99CCFF">
                    <a:shade val="67500"/>
                    <a:satMod val="115000"/>
                  </a:srgbClr>
                </a:gs>
                <a:gs pos="100000">
                  <a:srgbClr val="99CCFF">
                    <a:shade val="100000"/>
                    <a:satMod val="115000"/>
                  </a:srgbClr>
                </a:gs>
              </a:gsLst>
              <a:lin ang="2700000" scaled="1"/>
              <a:tileRect/>
            </a:gradFill>
            <a:ln w="0" cap="flat" cmpd="sng">
              <a:solidFill>
                <a:srgbClr val="FFFFFF"/>
              </a:solidFill>
              <a:prstDash val="solid"/>
              <a:round/>
              <a:headEnd type="none" w="med" len="med"/>
              <a:tailEnd type="none" w="med" len="med"/>
            </a:ln>
          </p:spPr>
          <p:txBody>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endParaRPr lang="en-US" dirty="0"/>
            </a:p>
          </p:txBody>
        </p:sp>
        <p:sp>
          <p:nvSpPr>
            <p:cNvPr id="15" name="Freeform 14"/>
            <p:cNvSpPr>
              <a:spLocks/>
            </p:cNvSpPr>
            <p:nvPr/>
          </p:nvSpPr>
          <p:spPr bwMode="auto">
            <a:xfrm rot="21466976">
              <a:off x="1629445" y="1568566"/>
              <a:ext cx="304435" cy="554649"/>
            </a:xfrm>
            <a:custGeom>
              <a:avLst/>
              <a:gdLst>
                <a:gd name="T0" fmla="*/ 0 w 19"/>
                <a:gd name="T1" fmla="*/ 48305 h 35"/>
                <a:gd name="T2" fmla="*/ 9776 w 19"/>
                <a:gd name="T3" fmla="*/ 57967 h 35"/>
                <a:gd name="T4" fmla="*/ 0 w 19"/>
                <a:gd name="T5" fmla="*/ 67628 h 35"/>
                <a:gd name="T6" fmla="*/ 9776 w 19"/>
                <a:gd name="T7" fmla="*/ 67628 h 35"/>
                <a:gd name="T8" fmla="*/ 9776 w 19"/>
                <a:gd name="T9" fmla="*/ 77289 h 35"/>
                <a:gd name="T10" fmla="*/ 19551 w 19"/>
                <a:gd name="T11" fmla="*/ 115933 h 35"/>
                <a:gd name="T12" fmla="*/ 29327 w 19"/>
                <a:gd name="T13" fmla="*/ 135255 h 35"/>
                <a:gd name="T14" fmla="*/ 19551 w 19"/>
                <a:gd name="T15" fmla="*/ 154577 h 35"/>
                <a:gd name="T16" fmla="*/ 19551 w 19"/>
                <a:gd name="T17" fmla="*/ 173900 h 35"/>
                <a:gd name="T18" fmla="*/ 39103 w 19"/>
                <a:gd name="T19" fmla="*/ 202883 h 35"/>
                <a:gd name="T20" fmla="*/ 39103 w 19"/>
                <a:gd name="T21" fmla="*/ 222205 h 35"/>
                <a:gd name="T22" fmla="*/ 39103 w 19"/>
                <a:gd name="T23" fmla="*/ 231866 h 35"/>
                <a:gd name="T24" fmla="*/ 48878 w 19"/>
                <a:gd name="T25" fmla="*/ 231866 h 35"/>
                <a:gd name="T26" fmla="*/ 39103 w 19"/>
                <a:gd name="T27" fmla="*/ 222205 h 35"/>
                <a:gd name="T28" fmla="*/ 48878 w 19"/>
                <a:gd name="T29" fmla="*/ 222205 h 35"/>
                <a:gd name="T30" fmla="*/ 58654 w 19"/>
                <a:gd name="T31" fmla="*/ 241527 h 35"/>
                <a:gd name="T32" fmla="*/ 68430 w 19"/>
                <a:gd name="T33" fmla="*/ 270510 h 35"/>
                <a:gd name="T34" fmla="*/ 68430 w 19"/>
                <a:gd name="T35" fmla="*/ 289833 h 35"/>
                <a:gd name="T36" fmla="*/ 68430 w 19"/>
                <a:gd name="T37" fmla="*/ 309155 h 35"/>
                <a:gd name="T38" fmla="*/ 78205 w 19"/>
                <a:gd name="T39" fmla="*/ 338138 h 35"/>
                <a:gd name="T40" fmla="*/ 156411 w 19"/>
                <a:gd name="T41" fmla="*/ 318816 h 35"/>
                <a:gd name="T42" fmla="*/ 156411 w 19"/>
                <a:gd name="T43" fmla="*/ 309155 h 35"/>
                <a:gd name="T44" fmla="*/ 146635 w 19"/>
                <a:gd name="T45" fmla="*/ 309155 h 35"/>
                <a:gd name="T46" fmla="*/ 146635 w 19"/>
                <a:gd name="T47" fmla="*/ 289833 h 35"/>
                <a:gd name="T48" fmla="*/ 146635 w 19"/>
                <a:gd name="T49" fmla="*/ 289833 h 35"/>
                <a:gd name="T50" fmla="*/ 146635 w 19"/>
                <a:gd name="T51" fmla="*/ 270510 h 35"/>
                <a:gd name="T52" fmla="*/ 136860 w 19"/>
                <a:gd name="T53" fmla="*/ 222205 h 35"/>
                <a:gd name="T54" fmla="*/ 136860 w 19"/>
                <a:gd name="T55" fmla="*/ 202883 h 35"/>
                <a:gd name="T56" fmla="*/ 146635 w 19"/>
                <a:gd name="T57" fmla="*/ 173900 h 35"/>
                <a:gd name="T58" fmla="*/ 146635 w 19"/>
                <a:gd name="T59" fmla="*/ 144916 h 35"/>
                <a:gd name="T60" fmla="*/ 156411 w 19"/>
                <a:gd name="T61" fmla="*/ 135255 h 35"/>
                <a:gd name="T62" fmla="*/ 146635 w 19"/>
                <a:gd name="T63" fmla="*/ 125594 h 35"/>
                <a:gd name="T64" fmla="*/ 146635 w 19"/>
                <a:gd name="T65" fmla="*/ 115933 h 35"/>
                <a:gd name="T66" fmla="*/ 146635 w 19"/>
                <a:gd name="T67" fmla="*/ 106272 h 35"/>
                <a:gd name="T68" fmla="*/ 166187 w 19"/>
                <a:gd name="T69" fmla="*/ 86950 h 35"/>
                <a:gd name="T70" fmla="*/ 185738 w 19"/>
                <a:gd name="T71" fmla="*/ 57967 h 35"/>
                <a:gd name="T72" fmla="*/ 166187 w 19"/>
                <a:gd name="T73" fmla="*/ 38644 h 35"/>
                <a:gd name="T74" fmla="*/ 166187 w 19"/>
                <a:gd name="T75" fmla="*/ 28983 h 35"/>
                <a:gd name="T76" fmla="*/ 175962 w 19"/>
                <a:gd name="T77" fmla="*/ 28983 h 35"/>
                <a:gd name="T78" fmla="*/ 175962 w 19"/>
                <a:gd name="T79" fmla="*/ 19322 h 35"/>
                <a:gd name="T80" fmla="*/ 166187 w 19"/>
                <a:gd name="T81" fmla="*/ 0 h 35"/>
                <a:gd name="T82" fmla="*/ 0 w 19"/>
                <a:gd name="T83" fmla="*/ 48305 h 3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
                <a:gd name="T127" fmla="*/ 0 h 35"/>
                <a:gd name="T128" fmla="*/ 19 w 19"/>
                <a:gd name="T129" fmla="*/ 35 h 3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 h="35">
                  <a:moveTo>
                    <a:pt x="0" y="5"/>
                  </a:moveTo>
                  <a:lnTo>
                    <a:pt x="1" y="6"/>
                  </a:lnTo>
                  <a:lnTo>
                    <a:pt x="0" y="7"/>
                  </a:lnTo>
                  <a:lnTo>
                    <a:pt x="1" y="7"/>
                  </a:lnTo>
                  <a:lnTo>
                    <a:pt x="1" y="8"/>
                  </a:lnTo>
                  <a:lnTo>
                    <a:pt x="2" y="12"/>
                  </a:lnTo>
                  <a:lnTo>
                    <a:pt x="3" y="14"/>
                  </a:lnTo>
                  <a:lnTo>
                    <a:pt x="2" y="16"/>
                  </a:lnTo>
                  <a:lnTo>
                    <a:pt x="2" y="18"/>
                  </a:lnTo>
                  <a:lnTo>
                    <a:pt x="4" y="21"/>
                  </a:lnTo>
                  <a:lnTo>
                    <a:pt x="4" y="23"/>
                  </a:lnTo>
                  <a:lnTo>
                    <a:pt x="4" y="24"/>
                  </a:lnTo>
                  <a:lnTo>
                    <a:pt x="5" y="24"/>
                  </a:lnTo>
                  <a:lnTo>
                    <a:pt x="4" y="23"/>
                  </a:lnTo>
                  <a:lnTo>
                    <a:pt x="5" y="23"/>
                  </a:lnTo>
                  <a:lnTo>
                    <a:pt x="6" y="25"/>
                  </a:lnTo>
                  <a:lnTo>
                    <a:pt x="7" y="28"/>
                  </a:lnTo>
                  <a:lnTo>
                    <a:pt x="7" y="30"/>
                  </a:lnTo>
                  <a:lnTo>
                    <a:pt x="7" y="32"/>
                  </a:lnTo>
                  <a:lnTo>
                    <a:pt x="8" y="35"/>
                  </a:lnTo>
                  <a:lnTo>
                    <a:pt x="16" y="33"/>
                  </a:lnTo>
                  <a:lnTo>
                    <a:pt x="16" y="32"/>
                  </a:lnTo>
                  <a:lnTo>
                    <a:pt x="15" y="32"/>
                  </a:lnTo>
                  <a:lnTo>
                    <a:pt x="15" y="30"/>
                  </a:lnTo>
                  <a:lnTo>
                    <a:pt x="15" y="28"/>
                  </a:lnTo>
                  <a:lnTo>
                    <a:pt x="14" y="23"/>
                  </a:lnTo>
                  <a:lnTo>
                    <a:pt x="14" y="21"/>
                  </a:lnTo>
                  <a:lnTo>
                    <a:pt x="15" y="18"/>
                  </a:lnTo>
                  <a:lnTo>
                    <a:pt x="15" y="15"/>
                  </a:lnTo>
                  <a:lnTo>
                    <a:pt x="16" y="14"/>
                  </a:lnTo>
                  <a:lnTo>
                    <a:pt x="15" y="13"/>
                  </a:lnTo>
                  <a:lnTo>
                    <a:pt x="15" y="12"/>
                  </a:lnTo>
                  <a:lnTo>
                    <a:pt x="15" y="11"/>
                  </a:lnTo>
                  <a:lnTo>
                    <a:pt x="17" y="9"/>
                  </a:lnTo>
                  <a:lnTo>
                    <a:pt x="19" y="6"/>
                  </a:lnTo>
                  <a:lnTo>
                    <a:pt x="17" y="4"/>
                  </a:lnTo>
                  <a:lnTo>
                    <a:pt x="17" y="3"/>
                  </a:lnTo>
                  <a:lnTo>
                    <a:pt x="18" y="3"/>
                  </a:lnTo>
                  <a:lnTo>
                    <a:pt x="18" y="2"/>
                  </a:lnTo>
                  <a:lnTo>
                    <a:pt x="17" y="0"/>
                  </a:lnTo>
                  <a:lnTo>
                    <a:pt x="0" y="5"/>
                  </a:lnTo>
                </a:path>
              </a:pathLst>
            </a:custGeom>
            <a:solidFill>
              <a:schemeClr val="bg1">
                <a:lumMod val="75000"/>
              </a:schemeClr>
            </a:solidFill>
            <a:ln w="0">
              <a:solidFill>
                <a:srgbClr val="FFFFFF"/>
              </a:solidFill>
              <a:prstDash val="solid"/>
              <a:round/>
              <a:headEnd/>
              <a:tailEnd/>
            </a:ln>
          </p:spPr>
          <p:txBody>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endParaRPr lang="en-US" dirty="0"/>
            </a:p>
          </p:txBody>
        </p:sp>
        <p:sp>
          <p:nvSpPr>
            <p:cNvPr id="16" name="Freeform 15"/>
            <p:cNvSpPr>
              <a:spLocks/>
            </p:cNvSpPr>
            <p:nvPr/>
          </p:nvSpPr>
          <p:spPr bwMode="auto">
            <a:xfrm rot="21466976">
              <a:off x="1850616" y="1485239"/>
              <a:ext cx="270608" cy="598916"/>
            </a:xfrm>
            <a:custGeom>
              <a:avLst/>
              <a:gdLst>
                <a:gd name="T0" fmla="*/ 165100 w 17"/>
                <a:gd name="T1" fmla="*/ 307474 h 38"/>
                <a:gd name="T2" fmla="*/ 165100 w 17"/>
                <a:gd name="T3" fmla="*/ 307474 h 38"/>
                <a:gd name="T4" fmla="*/ 155388 w 17"/>
                <a:gd name="T5" fmla="*/ 307474 h 38"/>
                <a:gd name="T6" fmla="*/ 145676 w 17"/>
                <a:gd name="T7" fmla="*/ 317082 h 38"/>
                <a:gd name="T8" fmla="*/ 135965 w 17"/>
                <a:gd name="T9" fmla="*/ 326691 h 38"/>
                <a:gd name="T10" fmla="*/ 135965 w 17"/>
                <a:gd name="T11" fmla="*/ 336299 h 38"/>
                <a:gd name="T12" fmla="*/ 135965 w 17"/>
                <a:gd name="T13" fmla="*/ 336299 h 38"/>
                <a:gd name="T14" fmla="*/ 135965 w 17"/>
                <a:gd name="T15" fmla="*/ 336299 h 38"/>
                <a:gd name="T16" fmla="*/ 126253 w 17"/>
                <a:gd name="T17" fmla="*/ 336299 h 38"/>
                <a:gd name="T18" fmla="*/ 126253 w 17"/>
                <a:gd name="T19" fmla="*/ 336299 h 38"/>
                <a:gd name="T20" fmla="*/ 19424 w 17"/>
                <a:gd name="T21" fmla="*/ 365125 h 38"/>
                <a:gd name="T22" fmla="*/ 19424 w 17"/>
                <a:gd name="T23" fmla="*/ 355516 h 38"/>
                <a:gd name="T24" fmla="*/ 9712 w 17"/>
                <a:gd name="T25" fmla="*/ 355516 h 38"/>
                <a:gd name="T26" fmla="*/ 9712 w 17"/>
                <a:gd name="T27" fmla="*/ 336299 h 38"/>
                <a:gd name="T28" fmla="*/ 9712 w 17"/>
                <a:gd name="T29" fmla="*/ 336299 h 38"/>
                <a:gd name="T30" fmla="*/ 9712 w 17"/>
                <a:gd name="T31" fmla="*/ 317082 h 38"/>
                <a:gd name="T32" fmla="*/ 0 w 17"/>
                <a:gd name="T33" fmla="*/ 269039 h 38"/>
                <a:gd name="T34" fmla="*/ 0 w 17"/>
                <a:gd name="T35" fmla="*/ 249822 h 38"/>
                <a:gd name="T36" fmla="*/ 9712 w 17"/>
                <a:gd name="T37" fmla="*/ 220997 h 38"/>
                <a:gd name="T38" fmla="*/ 9712 w 17"/>
                <a:gd name="T39" fmla="*/ 192171 h 38"/>
                <a:gd name="T40" fmla="*/ 19424 w 17"/>
                <a:gd name="T41" fmla="*/ 182563 h 38"/>
                <a:gd name="T42" fmla="*/ 9712 w 17"/>
                <a:gd name="T43" fmla="*/ 172954 h 38"/>
                <a:gd name="T44" fmla="*/ 9712 w 17"/>
                <a:gd name="T45" fmla="*/ 163345 h 38"/>
                <a:gd name="T46" fmla="*/ 9712 w 17"/>
                <a:gd name="T47" fmla="*/ 153737 h 38"/>
                <a:gd name="T48" fmla="*/ 29135 w 17"/>
                <a:gd name="T49" fmla="*/ 134520 h 38"/>
                <a:gd name="T50" fmla="*/ 48559 w 17"/>
                <a:gd name="T51" fmla="*/ 105694 h 38"/>
                <a:gd name="T52" fmla="*/ 29135 w 17"/>
                <a:gd name="T53" fmla="*/ 86477 h 38"/>
                <a:gd name="T54" fmla="*/ 29135 w 17"/>
                <a:gd name="T55" fmla="*/ 76868 h 38"/>
                <a:gd name="T56" fmla="*/ 38847 w 17"/>
                <a:gd name="T57" fmla="*/ 76868 h 38"/>
                <a:gd name="T58" fmla="*/ 38847 w 17"/>
                <a:gd name="T59" fmla="*/ 67260 h 38"/>
                <a:gd name="T60" fmla="*/ 29135 w 17"/>
                <a:gd name="T61" fmla="*/ 48043 h 38"/>
                <a:gd name="T62" fmla="*/ 38847 w 17"/>
                <a:gd name="T63" fmla="*/ 28826 h 38"/>
                <a:gd name="T64" fmla="*/ 29135 w 17"/>
                <a:gd name="T65" fmla="*/ 19217 h 38"/>
                <a:gd name="T66" fmla="*/ 29135 w 17"/>
                <a:gd name="T67" fmla="*/ 19217 h 38"/>
                <a:gd name="T68" fmla="*/ 38847 w 17"/>
                <a:gd name="T69" fmla="*/ 19217 h 38"/>
                <a:gd name="T70" fmla="*/ 38847 w 17"/>
                <a:gd name="T71" fmla="*/ 9609 h 38"/>
                <a:gd name="T72" fmla="*/ 48559 w 17"/>
                <a:gd name="T73" fmla="*/ 9609 h 38"/>
                <a:gd name="T74" fmla="*/ 48559 w 17"/>
                <a:gd name="T75" fmla="*/ 9609 h 38"/>
                <a:gd name="T76" fmla="*/ 58271 w 17"/>
                <a:gd name="T77" fmla="*/ 0 h 38"/>
                <a:gd name="T78" fmla="*/ 135965 w 17"/>
                <a:gd name="T79" fmla="*/ 220997 h 38"/>
                <a:gd name="T80" fmla="*/ 135965 w 17"/>
                <a:gd name="T81" fmla="*/ 230605 h 38"/>
                <a:gd name="T82" fmla="*/ 135965 w 17"/>
                <a:gd name="T83" fmla="*/ 240214 h 38"/>
                <a:gd name="T84" fmla="*/ 135965 w 17"/>
                <a:gd name="T85" fmla="*/ 240214 h 38"/>
                <a:gd name="T86" fmla="*/ 155388 w 17"/>
                <a:gd name="T87" fmla="*/ 259431 h 38"/>
                <a:gd name="T88" fmla="*/ 155388 w 17"/>
                <a:gd name="T89" fmla="*/ 259431 h 38"/>
                <a:gd name="T90" fmla="*/ 155388 w 17"/>
                <a:gd name="T91" fmla="*/ 269039 h 38"/>
                <a:gd name="T92" fmla="*/ 155388 w 17"/>
                <a:gd name="T93" fmla="*/ 269039 h 38"/>
                <a:gd name="T94" fmla="*/ 165100 w 17"/>
                <a:gd name="T95" fmla="*/ 288257 h 38"/>
                <a:gd name="T96" fmla="*/ 165100 w 17"/>
                <a:gd name="T97" fmla="*/ 288257 h 38"/>
                <a:gd name="T98" fmla="*/ 165100 w 17"/>
                <a:gd name="T99" fmla="*/ 307474 h 3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
                <a:gd name="T151" fmla="*/ 0 h 38"/>
                <a:gd name="T152" fmla="*/ 17 w 17"/>
                <a:gd name="T153" fmla="*/ 38 h 3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 h="38">
                  <a:moveTo>
                    <a:pt x="17" y="32"/>
                  </a:moveTo>
                  <a:lnTo>
                    <a:pt x="17" y="32"/>
                  </a:lnTo>
                  <a:lnTo>
                    <a:pt x="16" y="32"/>
                  </a:lnTo>
                  <a:lnTo>
                    <a:pt x="15" y="33"/>
                  </a:lnTo>
                  <a:lnTo>
                    <a:pt x="14" y="34"/>
                  </a:lnTo>
                  <a:lnTo>
                    <a:pt x="14" y="35"/>
                  </a:lnTo>
                  <a:lnTo>
                    <a:pt x="13" y="35"/>
                  </a:lnTo>
                  <a:lnTo>
                    <a:pt x="2" y="38"/>
                  </a:lnTo>
                  <a:lnTo>
                    <a:pt x="2" y="37"/>
                  </a:lnTo>
                  <a:lnTo>
                    <a:pt x="1" y="37"/>
                  </a:lnTo>
                  <a:lnTo>
                    <a:pt x="1" y="35"/>
                  </a:lnTo>
                  <a:lnTo>
                    <a:pt x="1" y="33"/>
                  </a:lnTo>
                  <a:lnTo>
                    <a:pt x="0" y="28"/>
                  </a:lnTo>
                  <a:lnTo>
                    <a:pt x="0" y="26"/>
                  </a:lnTo>
                  <a:lnTo>
                    <a:pt x="1" y="23"/>
                  </a:lnTo>
                  <a:lnTo>
                    <a:pt x="1" y="20"/>
                  </a:lnTo>
                  <a:lnTo>
                    <a:pt x="2" y="19"/>
                  </a:lnTo>
                  <a:lnTo>
                    <a:pt x="1" y="18"/>
                  </a:lnTo>
                  <a:lnTo>
                    <a:pt x="1" y="17"/>
                  </a:lnTo>
                  <a:lnTo>
                    <a:pt x="1" y="16"/>
                  </a:lnTo>
                  <a:lnTo>
                    <a:pt x="3" y="14"/>
                  </a:lnTo>
                  <a:lnTo>
                    <a:pt x="5" y="11"/>
                  </a:lnTo>
                  <a:lnTo>
                    <a:pt x="3" y="9"/>
                  </a:lnTo>
                  <a:lnTo>
                    <a:pt x="3" y="8"/>
                  </a:lnTo>
                  <a:lnTo>
                    <a:pt x="4" y="8"/>
                  </a:lnTo>
                  <a:lnTo>
                    <a:pt x="4" y="7"/>
                  </a:lnTo>
                  <a:lnTo>
                    <a:pt x="3" y="5"/>
                  </a:lnTo>
                  <a:lnTo>
                    <a:pt x="4" y="3"/>
                  </a:lnTo>
                  <a:lnTo>
                    <a:pt x="3" y="2"/>
                  </a:lnTo>
                  <a:lnTo>
                    <a:pt x="4" y="2"/>
                  </a:lnTo>
                  <a:lnTo>
                    <a:pt x="4" y="1"/>
                  </a:lnTo>
                  <a:lnTo>
                    <a:pt x="5" y="1"/>
                  </a:lnTo>
                  <a:lnTo>
                    <a:pt x="6" y="0"/>
                  </a:lnTo>
                  <a:lnTo>
                    <a:pt x="14" y="23"/>
                  </a:lnTo>
                  <a:lnTo>
                    <a:pt x="14" y="24"/>
                  </a:lnTo>
                  <a:lnTo>
                    <a:pt x="14" y="25"/>
                  </a:lnTo>
                  <a:lnTo>
                    <a:pt x="16" y="27"/>
                  </a:lnTo>
                  <a:lnTo>
                    <a:pt x="16" y="28"/>
                  </a:lnTo>
                  <a:lnTo>
                    <a:pt x="17" y="30"/>
                  </a:lnTo>
                  <a:lnTo>
                    <a:pt x="17" y="32"/>
                  </a:lnTo>
                </a:path>
              </a:pathLst>
            </a:custGeom>
            <a:solidFill>
              <a:schemeClr val="bg1">
                <a:lumMod val="75000"/>
              </a:schemeClr>
            </a:solidFill>
            <a:ln w="0" cap="flat" cmpd="sng">
              <a:solidFill>
                <a:srgbClr val="FFFFFF"/>
              </a:solidFill>
              <a:prstDash val="solid"/>
              <a:round/>
              <a:headEnd type="none" w="med" len="med"/>
              <a:tailEnd type="none" w="med" len="med"/>
            </a:ln>
          </p:spPr>
          <p:txBody>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endParaRPr lang="en-US" dirty="0"/>
            </a:p>
          </p:txBody>
        </p:sp>
        <p:sp>
          <p:nvSpPr>
            <p:cNvPr id="17" name="Freeform 16"/>
            <p:cNvSpPr>
              <a:spLocks/>
            </p:cNvSpPr>
            <p:nvPr/>
          </p:nvSpPr>
          <p:spPr bwMode="auto">
            <a:xfrm rot="21466976">
              <a:off x="1933880" y="938402"/>
              <a:ext cx="621879" cy="1007742"/>
            </a:xfrm>
            <a:custGeom>
              <a:avLst/>
              <a:gdLst>
                <a:gd name="T0" fmla="*/ 77828 w 39"/>
                <a:gd name="T1" fmla="*/ 547167 h 64"/>
                <a:gd name="T2" fmla="*/ 77828 w 39"/>
                <a:gd name="T3" fmla="*/ 566366 h 64"/>
                <a:gd name="T4" fmla="*/ 97285 w 39"/>
                <a:gd name="T5" fmla="*/ 585565 h 64"/>
                <a:gd name="T6" fmla="*/ 97285 w 39"/>
                <a:gd name="T7" fmla="*/ 595164 h 64"/>
                <a:gd name="T8" fmla="*/ 107014 w 39"/>
                <a:gd name="T9" fmla="*/ 614363 h 64"/>
                <a:gd name="T10" fmla="*/ 116742 w 39"/>
                <a:gd name="T11" fmla="*/ 595164 h 64"/>
                <a:gd name="T12" fmla="*/ 126471 w 39"/>
                <a:gd name="T13" fmla="*/ 566366 h 64"/>
                <a:gd name="T14" fmla="*/ 136200 w 39"/>
                <a:gd name="T15" fmla="*/ 527968 h 64"/>
                <a:gd name="T16" fmla="*/ 136200 w 39"/>
                <a:gd name="T17" fmla="*/ 518369 h 64"/>
                <a:gd name="T18" fmla="*/ 155657 w 39"/>
                <a:gd name="T19" fmla="*/ 479971 h 64"/>
                <a:gd name="T20" fmla="*/ 165385 w 39"/>
                <a:gd name="T21" fmla="*/ 499170 h 64"/>
                <a:gd name="T22" fmla="*/ 165385 w 39"/>
                <a:gd name="T23" fmla="*/ 499170 h 64"/>
                <a:gd name="T24" fmla="*/ 175114 w 39"/>
                <a:gd name="T25" fmla="*/ 479971 h 64"/>
                <a:gd name="T26" fmla="*/ 204299 w 39"/>
                <a:gd name="T27" fmla="*/ 470372 h 64"/>
                <a:gd name="T28" fmla="*/ 204299 w 39"/>
                <a:gd name="T29" fmla="*/ 451173 h 64"/>
                <a:gd name="T30" fmla="*/ 223756 w 39"/>
                <a:gd name="T31" fmla="*/ 451173 h 64"/>
                <a:gd name="T32" fmla="*/ 223756 w 39"/>
                <a:gd name="T33" fmla="*/ 431974 h 64"/>
                <a:gd name="T34" fmla="*/ 243213 w 39"/>
                <a:gd name="T35" fmla="*/ 403176 h 64"/>
                <a:gd name="T36" fmla="*/ 252942 w 39"/>
                <a:gd name="T37" fmla="*/ 403176 h 64"/>
                <a:gd name="T38" fmla="*/ 262671 w 39"/>
                <a:gd name="T39" fmla="*/ 393576 h 64"/>
                <a:gd name="T40" fmla="*/ 272399 w 39"/>
                <a:gd name="T41" fmla="*/ 374377 h 64"/>
                <a:gd name="T42" fmla="*/ 301585 w 39"/>
                <a:gd name="T43" fmla="*/ 364778 h 64"/>
                <a:gd name="T44" fmla="*/ 321042 w 39"/>
                <a:gd name="T45" fmla="*/ 345579 h 64"/>
                <a:gd name="T46" fmla="*/ 359956 w 39"/>
                <a:gd name="T47" fmla="*/ 326380 h 64"/>
                <a:gd name="T48" fmla="*/ 359956 w 39"/>
                <a:gd name="T49" fmla="*/ 316781 h 64"/>
                <a:gd name="T50" fmla="*/ 379413 w 39"/>
                <a:gd name="T51" fmla="*/ 307182 h 64"/>
                <a:gd name="T52" fmla="*/ 379413 w 39"/>
                <a:gd name="T53" fmla="*/ 287983 h 64"/>
                <a:gd name="T54" fmla="*/ 369684 w 39"/>
                <a:gd name="T55" fmla="*/ 287983 h 64"/>
                <a:gd name="T56" fmla="*/ 369684 w 39"/>
                <a:gd name="T57" fmla="*/ 268784 h 64"/>
                <a:gd name="T58" fmla="*/ 369684 w 39"/>
                <a:gd name="T59" fmla="*/ 259184 h 64"/>
                <a:gd name="T60" fmla="*/ 350227 w 39"/>
                <a:gd name="T61" fmla="*/ 239986 h 64"/>
                <a:gd name="T62" fmla="*/ 340499 w 39"/>
                <a:gd name="T63" fmla="*/ 249585 h 64"/>
                <a:gd name="T64" fmla="*/ 330770 w 39"/>
                <a:gd name="T65" fmla="*/ 249585 h 64"/>
                <a:gd name="T66" fmla="*/ 321042 w 39"/>
                <a:gd name="T67" fmla="*/ 211187 h 64"/>
                <a:gd name="T68" fmla="*/ 321042 w 39"/>
                <a:gd name="T69" fmla="*/ 201588 h 64"/>
                <a:gd name="T70" fmla="*/ 311313 w 39"/>
                <a:gd name="T71" fmla="*/ 201588 h 64"/>
                <a:gd name="T72" fmla="*/ 282128 w 39"/>
                <a:gd name="T73" fmla="*/ 191988 h 64"/>
                <a:gd name="T74" fmla="*/ 272399 w 39"/>
                <a:gd name="T75" fmla="*/ 172790 h 64"/>
                <a:gd name="T76" fmla="*/ 223756 w 39"/>
                <a:gd name="T77" fmla="*/ 28798 h 64"/>
                <a:gd name="T78" fmla="*/ 165385 w 39"/>
                <a:gd name="T79" fmla="*/ 0 h 64"/>
                <a:gd name="T80" fmla="*/ 155657 w 39"/>
                <a:gd name="T81" fmla="*/ 9599 h 64"/>
                <a:gd name="T82" fmla="*/ 136200 w 39"/>
                <a:gd name="T83" fmla="*/ 19199 h 64"/>
                <a:gd name="T84" fmla="*/ 116742 w 39"/>
                <a:gd name="T85" fmla="*/ 38398 h 64"/>
                <a:gd name="T86" fmla="*/ 107014 w 39"/>
                <a:gd name="T87" fmla="*/ 19199 h 64"/>
                <a:gd name="T88" fmla="*/ 97285 w 39"/>
                <a:gd name="T89" fmla="*/ 9599 h 64"/>
                <a:gd name="T90" fmla="*/ 48643 w 39"/>
                <a:gd name="T91" fmla="*/ 124792 h 64"/>
                <a:gd name="T92" fmla="*/ 58371 w 39"/>
                <a:gd name="T93" fmla="*/ 153591 h 64"/>
                <a:gd name="T94" fmla="*/ 48643 w 39"/>
                <a:gd name="T95" fmla="*/ 172790 h 64"/>
                <a:gd name="T96" fmla="*/ 38914 w 39"/>
                <a:gd name="T97" fmla="*/ 182389 h 64"/>
                <a:gd name="T98" fmla="*/ 48643 w 39"/>
                <a:gd name="T99" fmla="*/ 249585 h 64"/>
                <a:gd name="T100" fmla="*/ 29186 w 39"/>
                <a:gd name="T101" fmla="*/ 278383 h 64"/>
                <a:gd name="T102" fmla="*/ 38914 w 39"/>
                <a:gd name="T103" fmla="*/ 307182 h 64"/>
                <a:gd name="T104" fmla="*/ 29186 w 39"/>
                <a:gd name="T105" fmla="*/ 307182 h 64"/>
                <a:gd name="T106" fmla="*/ 19457 w 39"/>
                <a:gd name="T107" fmla="*/ 326380 h 64"/>
                <a:gd name="T108" fmla="*/ 9729 w 39"/>
                <a:gd name="T109" fmla="*/ 316781 h 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
                <a:gd name="T166" fmla="*/ 0 h 64"/>
                <a:gd name="T167" fmla="*/ 39 w 39"/>
                <a:gd name="T168" fmla="*/ 64 h 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 h="64">
                  <a:moveTo>
                    <a:pt x="0" y="34"/>
                  </a:moveTo>
                  <a:lnTo>
                    <a:pt x="8" y="57"/>
                  </a:lnTo>
                  <a:lnTo>
                    <a:pt x="8" y="58"/>
                  </a:lnTo>
                  <a:lnTo>
                    <a:pt x="8" y="59"/>
                  </a:lnTo>
                  <a:lnTo>
                    <a:pt x="10" y="61"/>
                  </a:lnTo>
                  <a:lnTo>
                    <a:pt x="10" y="62"/>
                  </a:lnTo>
                  <a:lnTo>
                    <a:pt x="11" y="64"/>
                  </a:lnTo>
                  <a:lnTo>
                    <a:pt x="12" y="63"/>
                  </a:lnTo>
                  <a:lnTo>
                    <a:pt x="12" y="62"/>
                  </a:lnTo>
                  <a:lnTo>
                    <a:pt x="12" y="60"/>
                  </a:lnTo>
                  <a:lnTo>
                    <a:pt x="13" y="59"/>
                  </a:lnTo>
                  <a:lnTo>
                    <a:pt x="13" y="56"/>
                  </a:lnTo>
                  <a:lnTo>
                    <a:pt x="14" y="55"/>
                  </a:lnTo>
                  <a:lnTo>
                    <a:pt x="14" y="54"/>
                  </a:lnTo>
                  <a:lnTo>
                    <a:pt x="13" y="53"/>
                  </a:lnTo>
                  <a:lnTo>
                    <a:pt x="16" y="50"/>
                  </a:lnTo>
                  <a:lnTo>
                    <a:pt x="16" y="51"/>
                  </a:lnTo>
                  <a:lnTo>
                    <a:pt x="17" y="52"/>
                  </a:lnTo>
                  <a:lnTo>
                    <a:pt x="17" y="51"/>
                  </a:lnTo>
                  <a:lnTo>
                    <a:pt x="18" y="50"/>
                  </a:lnTo>
                  <a:lnTo>
                    <a:pt x="20" y="50"/>
                  </a:lnTo>
                  <a:lnTo>
                    <a:pt x="21" y="49"/>
                  </a:lnTo>
                  <a:lnTo>
                    <a:pt x="21" y="48"/>
                  </a:lnTo>
                  <a:lnTo>
                    <a:pt x="21" y="47"/>
                  </a:lnTo>
                  <a:lnTo>
                    <a:pt x="22" y="47"/>
                  </a:lnTo>
                  <a:lnTo>
                    <a:pt x="23" y="47"/>
                  </a:lnTo>
                  <a:lnTo>
                    <a:pt x="23" y="45"/>
                  </a:lnTo>
                  <a:lnTo>
                    <a:pt x="23" y="44"/>
                  </a:lnTo>
                  <a:lnTo>
                    <a:pt x="25" y="42"/>
                  </a:lnTo>
                  <a:lnTo>
                    <a:pt x="26" y="42"/>
                  </a:lnTo>
                  <a:lnTo>
                    <a:pt x="27" y="41"/>
                  </a:lnTo>
                  <a:lnTo>
                    <a:pt x="28" y="39"/>
                  </a:lnTo>
                  <a:lnTo>
                    <a:pt x="29" y="38"/>
                  </a:lnTo>
                  <a:lnTo>
                    <a:pt x="31" y="38"/>
                  </a:lnTo>
                  <a:lnTo>
                    <a:pt x="32" y="39"/>
                  </a:lnTo>
                  <a:lnTo>
                    <a:pt x="33" y="36"/>
                  </a:lnTo>
                  <a:lnTo>
                    <a:pt x="35" y="36"/>
                  </a:lnTo>
                  <a:lnTo>
                    <a:pt x="37" y="34"/>
                  </a:lnTo>
                  <a:lnTo>
                    <a:pt x="37" y="33"/>
                  </a:lnTo>
                  <a:lnTo>
                    <a:pt x="38" y="33"/>
                  </a:lnTo>
                  <a:lnTo>
                    <a:pt x="39" y="32"/>
                  </a:lnTo>
                  <a:lnTo>
                    <a:pt x="39" y="31"/>
                  </a:lnTo>
                  <a:lnTo>
                    <a:pt x="39" y="30"/>
                  </a:lnTo>
                  <a:lnTo>
                    <a:pt x="38" y="29"/>
                  </a:lnTo>
                  <a:lnTo>
                    <a:pt x="38" y="30"/>
                  </a:lnTo>
                  <a:lnTo>
                    <a:pt x="38" y="29"/>
                  </a:lnTo>
                  <a:lnTo>
                    <a:pt x="38" y="28"/>
                  </a:lnTo>
                  <a:lnTo>
                    <a:pt x="38" y="27"/>
                  </a:lnTo>
                  <a:lnTo>
                    <a:pt x="37" y="26"/>
                  </a:lnTo>
                  <a:lnTo>
                    <a:pt x="36" y="25"/>
                  </a:lnTo>
                  <a:lnTo>
                    <a:pt x="35" y="26"/>
                  </a:lnTo>
                  <a:lnTo>
                    <a:pt x="34" y="26"/>
                  </a:lnTo>
                  <a:lnTo>
                    <a:pt x="33" y="22"/>
                  </a:lnTo>
                  <a:lnTo>
                    <a:pt x="33" y="21"/>
                  </a:lnTo>
                  <a:lnTo>
                    <a:pt x="32" y="21"/>
                  </a:lnTo>
                  <a:lnTo>
                    <a:pt x="30" y="20"/>
                  </a:lnTo>
                  <a:lnTo>
                    <a:pt x="29" y="20"/>
                  </a:lnTo>
                  <a:lnTo>
                    <a:pt x="28" y="18"/>
                  </a:lnTo>
                  <a:lnTo>
                    <a:pt x="23" y="3"/>
                  </a:lnTo>
                  <a:lnTo>
                    <a:pt x="19" y="0"/>
                  </a:lnTo>
                  <a:lnTo>
                    <a:pt x="17" y="0"/>
                  </a:lnTo>
                  <a:lnTo>
                    <a:pt x="16" y="1"/>
                  </a:lnTo>
                  <a:lnTo>
                    <a:pt x="14" y="2"/>
                  </a:lnTo>
                  <a:lnTo>
                    <a:pt x="12" y="4"/>
                  </a:lnTo>
                  <a:lnTo>
                    <a:pt x="11" y="3"/>
                  </a:lnTo>
                  <a:lnTo>
                    <a:pt x="11" y="2"/>
                  </a:lnTo>
                  <a:lnTo>
                    <a:pt x="11" y="1"/>
                  </a:lnTo>
                  <a:lnTo>
                    <a:pt x="10" y="1"/>
                  </a:lnTo>
                  <a:lnTo>
                    <a:pt x="9" y="2"/>
                  </a:lnTo>
                  <a:lnTo>
                    <a:pt x="5" y="13"/>
                  </a:lnTo>
                  <a:lnTo>
                    <a:pt x="5" y="15"/>
                  </a:lnTo>
                  <a:lnTo>
                    <a:pt x="6" y="16"/>
                  </a:lnTo>
                  <a:lnTo>
                    <a:pt x="6" y="17"/>
                  </a:lnTo>
                  <a:lnTo>
                    <a:pt x="5" y="18"/>
                  </a:lnTo>
                  <a:lnTo>
                    <a:pt x="4" y="19"/>
                  </a:lnTo>
                  <a:lnTo>
                    <a:pt x="6" y="24"/>
                  </a:lnTo>
                  <a:lnTo>
                    <a:pt x="5" y="26"/>
                  </a:lnTo>
                  <a:lnTo>
                    <a:pt x="5" y="27"/>
                  </a:lnTo>
                  <a:lnTo>
                    <a:pt x="3" y="29"/>
                  </a:lnTo>
                  <a:lnTo>
                    <a:pt x="3" y="30"/>
                  </a:lnTo>
                  <a:lnTo>
                    <a:pt x="4" y="32"/>
                  </a:lnTo>
                  <a:lnTo>
                    <a:pt x="3" y="32"/>
                  </a:lnTo>
                  <a:lnTo>
                    <a:pt x="3" y="33"/>
                  </a:lnTo>
                  <a:lnTo>
                    <a:pt x="2" y="34"/>
                  </a:lnTo>
                  <a:lnTo>
                    <a:pt x="1" y="33"/>
                  </a:lnTo>
                  <a:lnTo>
                    <a:pt x="0" y="34"/>
                  </a:lnTo>
                </a:path>
              </a:pathLst>
            </a:custGeom>
            <a:solidFill>
              <a:schemeClr val="tx2">
                <a:lumMod val="40000"/>
                <a:lumOff val="60000"/>
              </a:schemeClr>
            </a:solidFill>
            <a:ln w="0" cap="flat" cmpd="sng">
              <a:solidFill>
                <a:srgbClr val="FFFFFF"/>
              </a:solidFill>
              <a:prstDash val="solid"/>
              <a:round/>
              <a:headEnd type="none" w="med" len="med"/>
              <a:tailEnd type="none" w="med" len="med"/>
            </a:ln>
          </p:spPr>
          <p:txBody>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endParaRPr lang="en-US" dirty="0"/>
            </a:p>
          </p:txBody>
        </p:sp>
        <p:sp>
          <p:nvSpPr>
            <p:cNvPr id="18" name="Freeform 17"/>
            <p:cNvSpPr>
              <a:spLocks/>
            </p:cNvSpPr>
            <p:nvPr/>
          </p:nvSpPr>
          <p:spPr bwMode="auto">
            <a:xfrm rot="21466976">
              <a:off x="783796" y="1662309"/>
              <a:ext cx="1290592" cy="992119"/>
            </a:xfrm>
            <a:custGeom>
              <a:avLst/>
              <a:gdLst>
                <a:gd name="T0" fmla="*/ 602701 w 81"/>
                <a:gd name="T1" fmla="*/ 537634 h 63"/>
                <a:gd name="T2" fmla="*/ 592980 w 81"/>
                <a:gd name="T3" fmla="*/ 576036 h 63"/>
                <a:gd name="T4" fmla="*/ 573538 w 81"/>
                <a:gd name="T5" fmla="*/ 595237 h 63"/>
                <a:gd name="T6" fmla="*/ 583259 w 81"/>
                <a:gd name="T7" fmla="*/ 595237 h 63"/>
                <a:gd name="T8" fmla="*/ 622143 w 81"/>
                <a:gd name="T9" fmla="*/ 585637 h 63"/>
                <a:gd name="T10" fmla="*/ 670748 w 81"/>
                <a:gd name="T11" fmla="*/ 556835 h 63"/>
                <a:gd name="T12" fmla="*/ 748516 w 81"/>
                <a:gd name="T13" fmla="*/ 508832 h 63"/>
                <a:gd name="T14" fmla="*/ 767958 w 81"/>
                <a:gd name="T15" fmla="*/ 489631 h 63"/>
                <a:gd name="T16" fmla="*/ 787400 w 81"/>
                <a:gd name="T17" fmla="*/ 470430 h 63"/>
                <a:gd name="T18" fmla="*/ 777679 w 81"/>
                <a:gd name="T19" fmla="*/ 470430 h 63"/>
                <a:gd name="T20" fmla="*/ 748516 w 81"/>
                <a:gd name="T21" fmla="*/ 489631 h 63"/>
                <a:gd name="T22" fmla="*/ 729074 w 81"/>
                <a:gd name="T23" fmla="*/ 499231 h 63"/>
                <a:gd name="T24" fmla="*/ 748516 w 81"/>
                <a:gd name="T25" fmla="*/ 460829 h 63"/>
                <a:gd name="T26" fmla="*/ 729074 w 81"/>
                <a:gd name="T27" fmla="*/ 480030 h 63"/>
                <a:gd name="T28" fmla="*/ 641585 w 81"/>
                <a:gd name="T29" fmla="*/ 528033 h 63"/>
                <a:gd name="T30" fmla="*/ 612422 w 81"/>
                <a:gd name="T31" fmla="*/ 547234 h 63"/>
                <a:gd name="T32" fmla="*/ 622143 w 81"/>
                <a:gd name="T33" fmla="*/ 518433 h 63"/>
                <a:gd name="T34" fmla="*/ 631864 w 81"/>
                <a:gd name="T35" fmla="*/ 480030 h 63"/>
                <a:gd name="T36" fmla="*/ 602701 w 81"/>
                <a:gd name="T37" fmla="*/ 374424 h 63"/>
                <a:gd name="T38" fmla="*/ 592980 w 81"/>
                <a:gd name="T39" fmla="*/ 240015 h 63"/>
                <a:gd name="T40" fmla="*/ 573538 w 81"/>
                <a:gd name="T41" fmla="*/ 172811 h 63"/>
                <a:gd name="T42" fmla="*/ 563817 w 81"/>
                <a:gd name="T43" fmla="*/ 182411 h 63"/>
                <a:gd name="T44" fmla="*/ 544375 w 81"/>
                <a:gd name="T45" fmla="*/ 124808 h 63"/>
                <a:gd name="T46" fmla="*/ 544375 w 81"/>
                <a:gd name="T47" fmla="*/ 67204 h 63"/>
                <a:gd name="T48" fmla="*/ 524933 w 81"/>
                <a:gd name="T49" fmla="*/ 19201 h 63"/>
                <a:gd name="T50" fmla="*/ 398560 w 81"/>
                <a:gd name="T51" fmla="*/ 28802 h 63"/>
                <a:gd name="T52" fmla="*/ 379119 w 81"/>
                <a:gd name="T53" fmla="*/ 28802 h 63"/>
                <a:gd name="T54" fmla="*/ 320793 w 81"/>
                <a:gd name="T55" fmla="*/ 105607 h 63"/>
                <a:gd name="T56" fmla="*/ 311072 w 81"/>
                <a:gd name="T57" fmla="*/ 144009 h 63"/>
                <a:gd name="T58" fmla="*/ 281909 w 81"/>
                <a:gd name="T59" fmla="*/ 182411 h 63"/>
                <a:gd name="T60" fmla="*/ 301351 w 81"/>
                <a:gd name="T61" fmla="*/ 192012 h 63"/>
                <a:gd name="T62" fmla="*/ 291630 w 81"/>
                <a:gd name="T63" fmla="*/ 220814 h 63"/>
                <a:gd name="T64" fmla="*/ 281909 w 81"/>
                <a:gd name="T65" fmla="*/ 259216 h 63"/>
                <a:gd name="T66" fmla="*/ 184699 w 81"/>
                <a:gd name="T67" fmla="*/ 307219 h 63"/>
                <a:gd name="T68" fmla="*/ 126373 w 81"/>
                <a:gd name="T69" fmla="*/ 297619 h 63"/>
                <a:gd name="T70" fmla="*/ 58326 w 81"/>
                <a:gd name="T71" fmla="*/ 326421 h 63"/>
                <a:gd name="T72" fmla="*/ 68047 w 81"/>
                <a:gd name="T73" fmla="*/ 374424 h 63"/>
                <a:gd name="T74" fmla="*/ 68047 w 81"/>
                <a:gd name="T75" fmla="*/ 393625 h 63"/>
                <a:gd name="T76" fmla="*/ 19442 w 81"/>
                <a:gd name="T77" fmla="*/ 460829 h 63"/>
                <a:gd name="T78" fmla="*/ 427723 w 81"/>
                <a:gd name="T79" fmla="*/ 422427 h 63"/>
                <a:gd name="T80" fmla="*/ 447165 w 81"/>
                <a:gd name="T81" fmla="*/ 441628 h 63"/>
                <a:gd name="T82" fmla="*/ 456886 w 81"/>
                <a:gd name="T83" fmla="*/ 441628 h 63"/>
                <a:gd name="T84" fmla="*/ 476328 w 81"/>
                <a:gd name="T85" fmla="*/ 480030 h 63"/>
                <a:gd name="T86" fmla="*/ 515212 w 81"/>
                <a:gd name="T87" fmla="*/ 489631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1"/>
                <a:gd name="T133" fmla="*/ 0 h 63"/>
                <a:gd name="T134" fmla="*/ 81 w 81"/>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1" h="63">
                  <a:moveTo>
                    <a:pt x="53" y="51"/>
                  </a:moveTo>
                  <a:lnTo>
                    <a:pt x="61" y="55"/>
                  </a:lnTo>
                  <a:lnTo>
                    <a:pt x="62" y="56"/>
                  </a:lnTo>
                  <a:lnTo>
                    <a:pt x="61" y="57"/>
                  </a:lnTo>
                  <a:lnTo>
                    <a:pt x="61" y="60"/>
                  </a:lnTo>
                  <a:lnTo>
                    <a:pt x="60" y="60"/>
                  </a:lnTo>
                  <a:lnTo>
                    <a:pt x="59" y="62"/>
                  </a:lnTo>
                  <a:lnTo>
                    <a:pt x="59" y="63"/>
                  </a:lnTo>
                  <a:lnTo>
                    <a:pt x="60" y="62"/>
                  </a:lnTo>
                  <a:lnTo>
                    <a:pt x="61" y="61"/>
                  </a:lnTo>
                  <a:lnTo>
                    <a:pt x="64" y="61"/>
                  </a:lnTo>
                  <a:lnTo>
                    <a:pt x="65" y="60"/>
                  </a:lnTo>
                  <a:lnTo>
                    <a:pt x="67" y="60"/>
                  </a:lnTo>
                  <a:lnTo>
                    <a:pt x="69" y="58"/>
                  </a:lnTo>
                  <a:lnTo>
                    <a:pt x="70" y="57"/>
                  </a:lnTo>
                  <a:lnTo>
                    <a:pt x="75" y="54"/>
                  </a:lnTo>
                  <a:lnTo>
                    <a:pt x="77" y="53"/>
                  </a:lnTo>
                  <a:lnTo>
                    <a:pt x="78" y="52"/>
                  </a:lnTo>
                  <a:lnTo>
                    <a:pt x="79" y="51"/>
                  </a:lnTo>
                  <a:lnTo>
                    <a:pt x="80" y="50"/>
                  </a:lnTo>
                  <a:lnTo>
                    <a:pt x="81" y="50"/>
                  </a:lnTo>
                  <a:lnTo>
                    <a:pt x="81" y="49"/>
                  </a:lnTo>
                  <a:lnTo>
                    <a:pt x="81" y="48"/>
                  </a:lnTo>
                  <a:lnTo>
                    <a:pt x="80" y="49"/>
                  </a:lnTo>
                  <a:lnTo>
                    <a:pt x="79" y="50"/>
                  </a:lnTo>
                  <a:lnTo>
                    <a:pt x="78" y="50"/>
                  </a:lnTo>
                  <a:lnTo>
                    <a:pt x="77" y="51"/>
                  </a:lnTo>
                  <a:lnTo>
                    <a:pt x="77" y="52"/>
                  </a:lnTo>
                  <a:lnTo>
                    <a:pt x="75" y="52"/>
                  </a:lnTo>
                  <a:lnTo>
                    <a:pt x="75" y="51"/>
                  </a:lnTo>
                  <a:lnTo>
                    <a:pt x="76" y="50"/>
                  </a:lnTo>
                  <a:lnTo>
                    <a:pt x="77" y="48"/>
                  </a:lnTo>
                  <a:lnTo>
                    <a:pt x="76" y="49"/>
                  </a:lnTo>
                  <a:lnTo>
                    <a:pt x="75" y="50"/>
                  </a:lnTo>
                  <a:lnTo>
                    <a:pt x="75" y="51"/>
                  </a:lnTo>
                  <a:lnTo>
                    <a:pt x="69" y="54"/>
                  </a:lnTo>
                  <a:lnTo>
                    <a:pt x="66" y="55"/>
                  </a:lnTo>
                  <a:lnTo>
                    <a:pt x="65" y="56"/>
                  </a:lnTo>
                  <a:lnTo>
                    <a:pt x="64" y="57"/>
                  </a:lnTo>
                  <a:lnTo>
                    <a:pt x="63" y="57"/>
                  </a:lnTo>
                  <a:lnTo>
                    <a:pt x="63" y="56"/>
                  </a:lnTo>
                  <a:lnTo>
                    <a:pt x="63" y="55"/>
                  </a:lnTo>
                  <a:lnTo>
                    <a:pt x="64" y="54"/>
                  </a:lnTo>
                  <a:lnTo>
                    <a:pt x="63" y="53"/>
                  </a:lnTo>
                  <a:lnTo>
                    <a:pt x="65" y="51"/>
                  </a:lnTo>
                  <a:lnTo>
                    <a:pt x="65" y="50"/>
                  </a:lnTo>
                  <a:lnTo>
                    <a:pt x="64" y="49"/>
                  </a:lnTo>
                  <a:lnTo>
                    <a:pt x="63" y="39"/>
                  </a:lnTo>
                  <a:lnTo>
                    <a:pt x="62" y="39"/>
                  </a:lnTo>
                  <a:lnTo>
                    <a:pt x="62" y="30"/>
                  </a:lnTo>
                  <a:lnTo>
                    <a:pt x="61" y="27"/>
                  </a:lnTo>
                  <a:lnTo>
                    <a:pt x="61" y="25"/>
                  </a:lnTo>
                  <a:lnTo>
                    <a:pt x="61" y="23"/>
                  </a:lnTo>
                  <a:lnTo>
                    <a:pt x="60" y="20"/>
                  </a:lnTo>
                  <a:lnTo>
                    <a:pt x="59" y="18"/>
                  </a:lnTo>
                  <a:lnTo>
                    <a:pt x="58" y="18"/>
                  </a:lnTo>
                  <a:lnTo>
                    <a:pt x="59" y="19"/>
                  </a:lnTo>
                  <a:lnTo>
                    <a:pt x="58" y="19"/>
                  </a:lnTo>
                  <a:lnTo>
                    <a:pt x="58" y="18"/>
                  </a:lnTo>
                  <a:lnTo>
                    <a:pt x="58" y="16"/>
                  </a:lnTo>
                  <a:lnTo>
                    <a:pt x="56" y="13"/>
                  </a:lnTo>
                  <a:lnTo>
                    <a:pt x="56" y="11"/>
                  </a:lnTo>
                  <a:lnTo>
                    <a:pt x="57" y="9"/>
                  </a:lnTo>
                  <a:lnTo>
                    <a:pt x="56" y="7"/>
                  </a:lnTo>
                  <a:lnTo>
                    <a:pt x="55" y="3"/>
                  </a:lnTo>
                  <a:lnTo>
                    <a:pt x="55" y="2"/>
                  </a:lnTo>
                  <a:lnTo>
                    <a:pt x="54" y="2"/>
                  </a:lnTo>
                  <a:lnTo>
                    <a:pt x="55" y="1"/>
                  </a:lnTo>
                  <a:lnTo>
                    <a:pt x="54" y="0"/>
                  </a:lnTo>
                  <a:lnTo>
                    <a:pt x="41" y="3"/>
                  </a:lnTo>
                  <a:lnTo>
                    <a:pt x="40" y="3"/>
                  </a:lnTo>
                  <a:lnTo>
                    <a:pt x="39" y="3"/>
                  </a:lnTo>
                  <a:lnTo>
                    <a:pt x="36" y="6"/>
                  </a:lnTo>
                  <a:lnTo>
                    <a:pt x="33" y="11"/>
                  </a:lnTo>
                  <a:lnTo>
                    <a:pt x="33" y="12"/>
                  </a:lnTo>
                  <a:lnTo>
                    <a:pt x="32" y="14"/>
                  </a:lnTo>
                  <a:lnTo>
                    <a:pt x="32" y="15"/>
                  </a:lnTo>
                  <a:lnTo>
                    <a:pt x="29" y="18"/>
                  </a:lnTo>
                  <a:lnTo>
                    <a:pt x="28" y="19"/>
                  </a:lnTo>
                  <a:lnTo>
                    <a:pt x="29" y="19"/>
                  </a:lnTo>
                  <a:lnTo>
                    <a:pt x="29" y="20"/>
                  </a:lnTo>
                  <a:lnTo>
                    <a:pt x="30" y="20"/>
                  </a:lnTo>
                  <a:lnTo>
                    <a:pt x="31" y="20"/>
                  </a:lnTo>
                  <a:lnTo>
                    <a:pt x="31" y="21"/>
                  </a:lnTo>
                  <a:lnTo>
                    <a:pt x="30" y="22"/>
                  </a:lnTo>
                  <a:lnTo>
                    <a:pt x="30" y="23"/>
                  </a:lnTo>
                  <a:lnTo>
                    <a:pt x="31" y="24"/>
                  </a:lnTo>
                  <a:lnTo>
                    <a:pt x="31" y="26"/>
                  </a:lnTo>
                  <a:lnTo>
                    <a:pt x="29" y="27"/>
                  </a:lnTo>
                  <a:lnTo>
                    <a:pt x="26" y="30"/>
                  </a:lnTo>
                  <a:lnTo>
                    <a:pt x="24" y="31"/>
                  </a:lnTo>
                  <a:lnTo>
                    <a:pt x="19" y="32"/>
                  </a:lnTo>
                  <a:lnTo>
                    <a:pt x="17" y="31"/>
                  </a:lnTo>
                  <a:lnTo>
                    <a:pt x="15" y="31"/>
                  </a:lnTo>
                  <a:lnTo>
                    <a:pt x="13" y="31"/>
                  </a:lnTo>
                  <a:lnTo>
                    <a:pt x="10" y="32"/>
                  </a:lnTo>
                  <a:lnTo>
                    <a:pt x="7" y="33"/>
                  </a:lnTo>
                  <a:lnTo>
                    <a:pt x="6" y="34"/>
                  </a:lnTo>
                  <a:lnTo>
                    <a:pt x="5" y="36"/>
                  </a:lnTo>
                  <a:lnTo>
                    <a:pt x="5" y="37"/>
                  </a:lnTo>
                  <a:lnTo>
                    <a:pt x="7" y="39"/>
                  </a:lnTo>
                  <a:lnTo>
                    <a:pt x="8" y="40"/>
                  </a:lnTo>
                  <a:lnTo>
                    <a:pt x="7" y="41"/>
                  </a:lnTo>
                  <a:lnTo>
                    <a:pt x="7" y="42"/>
                  </a:lnTo>
                  <a:lnTo>
                    <a:pt x="6" y="44"/>
                  </a:lnTo>
                  <a:lnTo>
                    <a:pt x="2" y="48"/>
                  </a:lnTo>
                  <a:lnTo>
                    <a:pt x="0" y="49"/>
                  </a:lnTo>
                  <a:lnTo>
                    <a:pt x="1" y="53"/>
                  </a:lnTo>
                  <a:lnTo>
                    <a:pt x="44" y="44"/>
                  </a:lnTo>
                  <a:lnTo>
                    <a:pt x="45" y="45"/>
                  </a:lnTo>
                  <a:lnTo>
                    <a:pt x="46" y="46"/>
                  </a:lnTo>
                  <a:lnTo>
                    <a:pt x="47" y="46"/>
                  </a:lnTo>
                  <a:lnTo>
                    <a:pt x="48" y="49"/>
                  </a:lnTo>
                  <a:lnTo>
                    <a:pt x="49" y="50"/>
                  </a:lnTo>
                  <a:lnTo>
                    <a:pt x="52" y="51"/>
                  </a:lnTo>
                  <a:lnTo>
                    <a:pt x="53" y="51"/>
                  </a:lnTo>
                </a:path>
              </a:pathLst>
            </a:custGeom>
            <a:solidFill>
              <a:schemeClr val="tx2">
                <a:lumMod val="40000"/>
                <a:lumOff val="60000"/>
              </a:schemeClr>
            </a:solidFill>
            <a:ln w="0" cap="flat" cmpd="sng">
              <a:solidFill>
                <a:srgbClr val="FFFFFF"/>
              </a:solidFill>
              <a:prstDash val="solid"/>
              <a:round/>
              <a:headEnd type="none" w="med" len="med"/>
              <a:tailEnd type="none" w="med" len="med"/>
            </a:ln>
          </p:spPr>
          <p:txBody>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endParaRPr lang="en-US" dirty="0"/>
            </a:p>
          </p:txBody>
        </p:sp>
        <p:sp>
          <p:nvSpPr>
            <p:cNvPr id="19" name="Freeform 18"/>
            <p:cNvSpPr>
              <a:spLocks/>
            </p:cNvSpPr>
            <p:nvPr/>
          </p:nvSpPr>
          <p:spPr bwMode="auto">
            <a:xfrm rot="21466976">
              <a:off x="762980" y="1852401"/>
              <a:ext cx="538615" cy="408826"/>
            </a:xfrm>
            <a:custGeom>
              <a:avLst/>
              <a:gdLst>
                <a:gd name="T0" fmla="*/ 328613 w 34"/>
                <a:gd name="T1" fmla="*/ 0 h 26"/>
                <a:gd name="T2" fmla="*/ 251292 w 34"/>
                <a:gd name="T3" fmla="*/ 76689 h 26"/>
                <a:gd name="T4" fmla="*/ 222297 w 34"/>
                <a:gd name="T5" fmla="*/ 76689 h 26"/>
                <a:gd name="T6" fmla="*/ 212632 w 34"/>
                <a:gd name="T7" fmla="*/ 76689 h 26"/>
                <a:gd name="T8" fmla="*/ 222297 w 34"/>
                <a:gd name="T9" fmla="*/ 95861 h 26"/>
                <a:gd name="T10" fmla="*/ 222297 w 34"/>
                <a:gd name="T11" fmla="*/ 115033 h 26"/>
                <a:gd name="T12" fmla="*/ 173972 w 34"/>
                <a:gd name="T13" fmla="*/ 115033 h 26"/>
                <a:gd name="T14" fmla="*/ 77321 w 34"/>
                <a:gd name="T15" fmla="*/ 143791 h 26"/>
                <a:gd name="T16" fmla="*/ 19330 w 34"/>
                <a:gd name="T17" fmla="*/ 201308 h 26"/>
                <a:gd name="T18" fmla="*/ 0 w 34"/>
                <a:gd name="T19" fmla="*/ 239652 h 26"/>
                <a:gd name="T20" fmla="*/ 19330 w 34"/>
                <a:gd name="T21" fmla="*/ 249238 h 26"/>
                <a:gd name="T22" fmla="*/ 57991 w 34"/>
                <a:gd name="T23" fmla="*/ 239652 h 26"/>
                <a:gd name="T24" fmla="*/ 67656 w 34"/>
                <a:gd name="T25" fmla="*/ 220480 h 26"/>
                <a:gd name="T26" fmla="*/ 77321 w 34"/>
                <a:gd name="T27" fmla="*/ 210894 h 26"/>
                <a:gd name="T28" fmla="*/ 106316 w 34"/>
                <a:gd name="T29" fmla="*/ 201308 h 26"/>
                <a:gd name="T30" fmla="*/ 135311 w 34"/>
                <a:gd name="T31" fmla="*/ 191722 h 26"/>
                <a:gd name="T32" fmla="*/ 154641 w 34"/>
                <a:gd name="T33" fmla="*/ 191722 h 26"/>
                <a:gd name="T34" fmla="*/ 173972 w 34"/>
                <a:gd name="T35" fmla="*/ 191722 h 26"/>
                <a:gd name="T36" fmla="*/ 193302 w 34"/>
                <a:gd name="T37" fmla="*/ 201308 h 26"/>
                <a:gd name="T38" fmla="*/ 241627 w 34"/>
                <a:gd name="T39" fmla="*/ 191722 h 26"/>
                <a:gd name="T40" fmla="*/ 260957 w 34"/>
                <a:gd name="T41" fmla="*/ 182135 h 26"/>
                <a:gd name="T42" fmla="*/ 289953 w 34"/>
                <a:gd name="T43" fmla="*/ 153377 h 26"/>
                <a:gd name="T44" fmla="*/ 309283 w 34"/>
                <a:gd name="T45" fmla="*/ 143791 h 26"/>
                <a:gd name="T46" fmla="*/ 309283 w 34"/>
                <a:gd name="T47" fmla="*/ 124619 h 26"/>
                <a:gd name="T48" fmla="*/ 299618 w 34"/>
                <a:gd name="T49" fmla="*/ 115033 h 26"/>
                <a:gd name="T50" fmla="*/ 299618 w 34"/>
                <a:gd name="T51" fmla="*/ 105447 h 26"/>
                <a:gd name="T52" fmla="*/ 309283 w 34"/>
                <a:gd name="T53" fmla="*/ 95861 h 26"/>
                <a:gd name="T54" fmla="*/ 309283 w 34"/>
                <a:gd name="T55" fmla="*/ 86275 h 26"/>
                <a:gd name="T56" fmla="*/ 299618 w 34"/>
                <a:gd name="T57" fmla="*/ 86275 h 26"/>
                <a:gd name="T58" fmla="*/ 289953 w 34"/>
                <a:gd name="T59" fmla="*/ 86275 h 26"/>
                <a:gd name="T60" fmla="*/ 289953 w 34"/>
                <a:gd name="T61" fmla="*/ 76689 h 26"/>
                <a:gd name="T62" fmla="*/ 280288 w 34"/>
                <a:gd name="T63" fmla="*/ 76689 h 26"/>
                <a:gd name="T64" fmla="*/ 289953 w 34"/>
                <a:gd name="T65" fmla="*/ 67103 h 26"/>
                <a:gd name="T66" fmla="*/ 318948 w 34"/>
                <a:gd name="T67" fmla="*/ 38344 h 26"/>
                <a:gd name="T68" fmla="*/ 318948 w 34"/>
                <a:gd name="T69" fmla="*/ 28758 h 26"/>
                <a:gd name="T70" fmla="*/ 328613 w 34"/>
                <a:gd name="T71" fmla="*/ 9586 h 26"/>
                <a:gd name="T72" fmla="*/ 328613 w 34"/>
                <a:gd name="T73" fmla="*/ 0 h 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
                <a:gd name="T112" fmla="*/ 0 h 26"/>
                <a:gd name="T113" fmla="*/ 34 w 34"/>
                <a:gd name="T114" fmla="*/ 26 h 2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 h="26">
                  <a:moveTo>
                    <a:pt x="34" y="0"/>
                  </a:moveTo>
                  <a:lnTo>
                    <a:pt x="26" y="8"/>
                  </a:lnTo>
                  <a:lnTo>
                    <a:pt x="23" y="8"/>
                  </a:lnTo>
                  <a:lnTo>
                    <a:pt x="22" y="8"/>
                  </a:lnTo>
                  <a:lnTo>
                    <a:pt x="23" y="10"/>
                  </a:lnTo>
                  <a:lnTo>
                    <a:pt x="23" y="12"/>
                  </a:lnTo>
                  <a:lnTo>
                    <a:pt x="18" y="12"/>
                  </a:lnTo>
                  <a:lnTo>
                    <a:pt x="8" y="15"/>
                  </a:lnTo>
                  <a:lnTo>
                    <a:pt x="2" y="21"/>
                  </a:lnTo>
                  <a:lnTo>
                    <a:pt x="0" y="25"/>
                  </a:lnTo>
                  <a:lnTo>
                    <a:pt x="2" y="26"/>
                  </a:lnTo>
                  <a:lnTo>
                    <a:pt x="6" y="25"/>
                  </a:lnTo>
                  <a:lnTo>
                    <a:pt x="7" y="23"/>
                  </a:lnTo>
                  <a:lnTo>
                    <a:pt x="8" y="22"/>
                  </a:lnTo>
                  <a:lnTo>
                    <a:pt x="11" y="21"/>
                  </a:lnTo>
                  <a:lnTo>
                    <a:pt x="14" y="20"/>
                  </a:lnTo>
                  <a:lnTo>
                    <a:pt x="16" y="20"/>
                  </a:lnTo>
                  <a:lnTo>
                    <a:pt x="18" y="20"/>
                  </a:lnTo>
                  <a:lnTo>
                    <a:pt x="20" y="21"/>
                  </a:lnTo>
                  <a:lnTo>
                    <a:pt x="25" y="20"/>
                  </a:lnTo>
                  <a:lnTo>
                    <a:pt x="27" y="19"/>
                  </a:lnTo>
                  <a:lnTo>
                    <a:pt x="30" y="16"/>
                  </a:lnTo>
                  <a:lnTo>
                    <a:pt x="32" y="15"/>
                  </a:lnTo>
                  <a:lnTo>
                    <a:pt x="32" y="13"/>
                  </a:lnTo>
                  <a:lnTo>
                    <a:pt x="31" y="12"/>
                  </a:lnTo>
                  <a:lnTo>
                    <a:pt x="31" y="11"/>
                  </a:lnTo>
                  <a:lnTo>
                    <a:pt x="32" y="10"/>
                  </a:lnTo>
                  <a:lnTo>
                    <a:pt x="32" y="9"/>
                  </a:lnTo>
                  <a:lnTo>
                    <a:pt x="31" y="9"/>
                  </a:lnTo>
                  <a:lnTo>
                    <a:pt x="30" y="9"/>
                  </a:lnTo>
                  <a:lnTo>
                    <a:pt x="30" y="8"/>
                  </a:lnTo>
                  <a:lnTo>
                    <a:pt x="29" y="8"/>
                  </a:lnTo>
                  <a:lnTo>
                    <a:pt x="30" y="7"/>
                  </a:lnTo>
                  <a:lnTo>
                    <a:pt x="33" y="4"/>
                  </a:lnTo>
                  <a:lnTo>
                    <a:pt x="33" y="3"/>
                  </a:lnTo>
                  <a:lnTo>
                    <a:pt x="34" y="1"/>
                  </a:lnTo>
                  <a:lnTo>
                    <a:pt x="34" y="0"/>
                  </a:lnTo>
                </a:path>
              </a:pathLst>
            </a:custGeom>
            <a:noFill/>
            <a:ln w="12700" cap="rnd" cmpd="sng">
              <a:solidFill>
                <a:schemeClr val="bg1"/>
              </a:solidFill>
              <a:prstDash val="solid"/>
              <a:round/>
              <a:headEnd type="none" w="med" len="med"/>
              <a:tailEnd type="none" w="med" len="med"/>
            </a:ln>
          </p:spPr>
          <p:txBody>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endParaRPr lang="en-US" dirty="0"/>
            </a:p>
          </p:txBody>
        </p:sp>
        <p:sp>
          <p:nvSpPr>
            <p:cNvPr id="20" name="Line 68"/>
            <p:cNvSpPr>
              <a:spLocks noChangeShapeType="1"/>
            </p:cNvSpPr>
            <p:nvPr/>
          </p:nvSpPr>
          <p:spPr bwMode="auto">
            <a:xfrm rot="21466976">
              <a:off x="1970146" y="2297476"/>
              <a:ext cx="280470" cy="169683"/>
            </a:xfrm>
            <a:prstGeom prst="line">
              <a:avLst/>
            </a:prstGeom>
            <a:noFill/>
            <a:ln w="9525">
              <a:solidFill>
                <a:schemeClr val="tx1">
                  <a:lumMod val="50000"/>
                  <a:lumOff val="50000"/>
                </a:schemeClr>
              </a:solidFill>
              <a:round/>
              <a:headEnd/>
              <a:tailEnd/>
            </a:ln>
          </p:spPr>
          <p:txBody>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pPr>
                <a:defRPr/>
              </a:pPr>
              <a:endParaRPr lang="en-US" dirty="0">
                <a:latin typeface="Arial" pitchFamily="34" charset="0"/>
                <a:cs typeface="Arial" pitchFamily="34" charset="0"/>
              </a:endParaRPr>
            </a:p>
          </p:txBody>
        </p:sp>
        <p:sp>
          <p:nvSpPr>
            <p:cNvPr id="22" name="Text Box 72"/>
            <p:cNvSpPr txBox="1">
              <a:spLocks noChangeArrowheads="1"/>
            </p:cNvSpPr>
            <p:nvPr/>
          </p:nvSpPr>
          <p:spPr bwMode="auto">
            <a:xfrm rot="21466976">
              <a:off x="2067008" y="1252338"/>
              <a:ext cx="858660" cy="246221"/>
            </a:xfrm>
            <a:prstGeom prst="rect">
              <a:avLst/>
            </a:prstGeom>
            <a:noFill/>
            <a:ln w="9525">
              <a:noFill/>
              <a:miter lim="800000"/>
              <a:headEnd/>
              <a:tailEnd/>
            </a:ln>
          </p:spPr>
          <p:txBody>
            <a:bodyPr>
              <a:spAutoFit/>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pPr algn="l">
                <a:lnSpc>
                  <a:spcPct val="100000"/>
                </a:lnSpc>
                <a:spcBef>
                  <a:spcPct val="50000"/>
                </a:spcBef>
              </a:pPr>
              <a:r>
                <a:rPr lang="en-US" sz="1000" dirty="0">
                  <a:solidFill>
                    <a:srgbClr val="FFFFFF"/>
                  </a:solidFill>
                </a:rPr>
                <a:t>ME</a:t>
              </a:r>
            </a:p>
          </p:txBody>
        </p:sp>
        <p:sp>
          <p:nvSpPr>
            <p:cNvPr id="23" name="Text Box 89"/>
            <p:cNvSpPr txBox="1">
              <a:spLocks noChangeArrowheads="1"/>
            </p:cNvSpPr>
            <p:nvPr/>
          </p:nvSpPr>
          <p:spPr bwMode="auto">
            <a:xfrm>
              <a:off x="1277408" y="1932270"/>
              <a:ext cx="468360" cy="246221"/>
            </a:xfrm>
            <a:prstGeom prst="rect">
              <a:avLst/>
            </a:prstGeom>
            <a:noFill/>
            <a:ln w="9525">
              <a:noFill/>
              <a:miter lim="800000"/>
              <a:headEnd/>
              <a:tailEnd/>
            </a:ln>
          </p:spPr>
          <p:txBody>
            <a:bodyPr wrap="square">
              <a:spAutoFit/>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pPr algn="l">
                <a:lnSpc>
                  <a:spcPct val="100000"/>
                </a:lnSpc>
                <a:spcBef>
                  <a:spcPct val="50000"/>
                </a:spcBef>
              </a:pPr>
              <a:r>
                <a:rPr lang="en-US" sz="1000" dirty="0">
                  <a:solidFill>
                    <a:schemeClr val="bg1"/>
                  </a:solidFill>
                </a:rPr>
                <a:t>NY</a:t>
              </a:r>
            </a:p>
          </p:txBody>
        </p:sp>
        <p:sp>
          <p:nvSpPr>
            <p:cNvPr id="25" name="Line 69"/>
            <p:cNvSpPr>
              <a:spLocks noChangeShapeType="1"/>
            </p:cNvSpPr>
            <p:nvPr/>
          </p:nvSpPr>
          <p:spPr bwMode="auto">
            <a:xfrm rot="21466976" flipV="1">
              <a:off x="2135678" y="2067736"/>
              <a:ext cx="372349" cy="4325"/>
            </a:xfrm>
            <a:prstGeom prst="line">
              <a:avLst/>
            </a:prstGeom>
            <a:noFill/>
            <a:ln w="9525">
              <a:solidFill>
                <a:schemeClr val="tx1">
                  <a:lumMod val="50000"/>
                  <a:lumOff val="50000"/>
                </a:schemeClr>
              </a:solidFill>
              <a:round/>
              <a:headEnd/>
              <a:tailEnd/>
            </a:ln>
          </p:spPr>
          <p:txBody>
            <a:bodyPr wrap="none" anchor="ct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pPr>
                <a:defRPr/>
              </a:pPr>
              <a:endParaRPr lang="en-US" dirty="0">
                <a:latin typeface="Arial" pitchFamily="34" charset="0"/>
                <a:cs typeface="Arial" pitchFamily="34" charset="0"/>
              </a:endParaRPr>
            </a:p>
          </p:txBody>
        </p:sp>
        <p:sp>
          <p:nvSpPr>
            <p:cNvPr id="26" name="Text Box 70"/>
            <p:cNvSpPr txBox="1">
              <a:spLocks noChangeArrowheads="1"/>
            </p:cNvSpPr>
            <p:nvPr/>
          </p:nvSpPr>
          <p:spPr bwMode="auto">
            <a:xfrm rot="21466976">
              <a:off x="2539740" y="2044379"/>
              <a:ext cx="385401" cy="246221"/>
            </a:xfrm>
            <a:prstGeom prst="rect">
              <a:avLst/>
            </a:prstGeom>
            <a:noFill/>
            <a:ln w="9525">
              <a:noFill/>
              <a:miter lim="800000"/>
              <a:headEnd/>
              <a:tailEnd/>
            </a:ln>
          </p:spPr>
          <p:txBody>
            <a:bodyPr wrap="square">
              <a:spAutoFit/>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pPr algn="l">
                <a:lnSpc>
                  <a:spcPct val="100000"/>
                </a:lnSpc>
                <a:spcBef>
                  <a:spcPct val="50000"/>
                </a:spcBef>
                <a:defRPr/>
              </a:pPr>
              <a:r>
                <a:rPr lang="en-US" sz="1000" dirty="0" smtClean="0">
                  <a:solidFill>
                    <a:schemeClr val="tx1">
                      <a:lumMod val="50000"/>
                      <a:lumOff val="50000"/>
                    </a:schemeClr>
                  </a:solidFill>
                  <a:latin typeface="Arial" pitchFamily="34" charset="0"/>
                  <a:cs typeface="Arial" pitchFamily="34" charset="0"/>
                </a:rPr>
                <a:t>MA</a:t>
              </a:r>
              <a:endParaRPr lang="en-US" sz="1000" dirty="0">
                <a:solidFill>
                  <a:schemeClr val="tx1">
                    <a:lumMod val="50000"/>
                    <a:lumOff val="50000"/>
                  </a:schemeClr>
                </a:solidFill>
                <a:latin typeface="Arial" pitchFamily="34" charset="0"/>
                <a:cs typeface="Arial" pitchFamily="34" charset="0"/>
              </a:endParaRPr>
            </a:p>
          </p:txBody>
        </p:sp>
        <p:sp>
          <p:nvSpPr>
            <p:cNvPr id="9" name="Text Box 70"/>
            <p:cNvSpPr txBox="1">
              <a:spLocks noChangeArrowheads="1"/>
            </p:cNvSpPr>
            <p:nvPr/>
          </p:nvSpPr>
          <p:spPr bwMode="auto">
            <a:xfrm rot="21466976">
              <a:off x="1794918" y="1811715"/>
              <a:ext cx="445067" cy="246221"/>
            </a:xfrm>
            <a:prstGeom prst="rect">
              <a:avLst/>
            </a:prstGeom>
            <a:noFill/>
            <a:ln w="9525">
              <a:noFill/>
              <a:miter lim="800000"/>
              <a:headEnd/>
              <a:tailEnd/>
            </a:ln>
          </p:spPr>
          <p:txBody>
            <a:bodyPr wrap="square">
              <a:spAutoFit/>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pPr algn="l">
                <a:lnSpc>
                  <a:spcPct val="100000"/>
                </a:lnSpc>
                <a:spcBef>
                  <a:spcPct val="50000"/>
                </a:spcBef>
                <a:defRPr/>
              </a:pPr>
              <a:r>
                <a:rPr lang="en-US" sz="1000" dirty="0">
                  <a:solidFill>
                    <a:schemeClr val="bg1"/>
                  </a:solidFill>
                  <a:latin typeface="Arial" pitchFamily="34" charset="0"/>
                  <a:cs typeface="Arial" pitchFamily="34" charset="0"/>
                </a:rPr>
                <a:t>NH</a:t>
              </a:r>
            </a:p>
          </p:txBody>
        </p:sp>
        <p:sp>
          <p:nvSpPr>
            <p:cNvPr id="27" name="Text Box 70"/>
            <p:cNvSpPr txBox="1">
              <a:spLocks noChangeArrowheads="1"/>
            </p:cNvSpPr>
            <p:nvPr/>
          </p:nvSpPr>
          <p:spPr bwMode="auto">
            <a:xfrm rot="21466976">
              <a:off x="1598400" y="1603891"/>
              <a:ext cx="445067" cy="246221"/>
            </a:xfrm>
            <a:prstGeom prst="rect">
              <a:avLst/>
            </a:prstGeom>
            <a:noFill/>
            <a:ln w="9525">
              <a:noFill/>
              <a:miter lim="800000"/>
              <a:headEnd/>
              <a:tailEnd/>
            </a:ln>
          </p:spPr>
          <p:txBody>
            <a:bodyPr wrap="square">
              <a:spAutoFit/>
            </a:bodyPr>
            <a:lstStyle>
              <a:defPPr>
                <a:defRPr lang="en-US"/>
              </a:defPPr>
              <a:lvl1pPr marL="0" algn="l" defTabSz="907542" rtl="0" eaLnBrk="1" latinLnBrk="0" hangingPunct="1">
                <a:defRPr sz="1800" kern="1200">
                  <a:solidFill>
                    <a:schemeClr val="tx1"/>
                  </a:solidFill>
                  <a:latin typeface="+mn-lt"/>
                  <a:ea typeface="+mn-ea"/>
                  <a:cs typeface="+mn-cs"/>
                </a:defRPr>
              </a:lvl1pPr>
              <a:lvl2pPr marL="453767" algn="l" defTabSz="907542" rtl="0" eaLnBrk="1" latinLnBrk="0" hangingPunct="1">
                <a:defRPr sz="1800" kern="1200">
                  <a:solidFill>
                    <a:schemeClr val="tx1"/>
                  </a:solidFill>
                  <a:latin typeface="+mn-lt"/>
                  <a:ea typeface="+mn-ea"/>
                  <a:cs typeface="+mn-cs"/>
                </a:defRPr>
              </a:lvl2pPr>
              <a:lvl3pPr marL="907542" algn="l" defTabSz="907542" rtl="0" eaLnBrk="1" latinLnBrk="0" hangingPunct="1">
                <a:defRPr sz="1800" kern="1200">
                  <a:solidFill>
                    <a:schemeClr val="tx1"/>
                  </a:solidFill>
                  <a:latin typeface="+mn-lt"/>
                  <a:ea typeface="+mn-ea"/>
                  <a:cs typeface="+mn-cs"/>
                </a:defRPr>
              </a:lvl3pPr>
              <a:lvl4pPr marL="1361315" algn="l" defTabSz="907542" rtl="0" eaLnBrk="1" latinLnBrk="0" hangingPunct="1">
                <a:defRPr sz="1800" kern="1200">
                  <a:solidFill>
                    <a:schemeClr val="tx1"/>
                  </a:solidFill>
                  <a:latin typeface="+mn-lt"/>
                  <a:ea typeface="+mn-ea"/>
                  <a:cs typeface="+mn-cs"/>
                </a:defRPr>
              </a:lvl4pPr>
              <a:lvl5pPr marL="1815086" algn="l" defTabSz="907542" rtl="0" eaLnBrk="1" latinLnBrk="0" hangingPunct="1">
                <a:defRPr sz="1800" kern="1200">
                  <a:solidFill>
                    <a:schemeClr val="tx1"/>
                  </a:solidFill>
                  <a:latin typeface="+mn-lt"/>
                  <a:ea typeface="+mn-ea"/>
                  <a:cs typeface="+mn-cs"/>
                </a:defRPr>
              </a:lvl5pPr>
              <a:lvl6pPr marL="2268857" algn="l" defTabSz="907542" rtl="0" eaLnBrk="1" latinLnBrk="0" hangingPunct="1">
                <a:defRPr sz="1800" kern="1200">
                  <a:solidFill>
                    <a:schemeClr val="tx1"/>
                  </a:solidFill>
                  <a:latin typeface="+mn-lt"/>
                  <a:ea typeface="+mn-ea"/>
                  <a:cs typeface="+mn-cs"/>
                </a:defRPr>
              </a:lvl6pPr>
              <a:lvl7pPr marL="2722636" algn="l" defTabSz="907542" rtl="0" eaLnBrk="1" latinLnBrk="0" hangingPunct="1">
                <a:defRPr sz="1800" kern="1200">
                  <a:solidFill>
                    <a:schemeClr val="tx1"/>
                  </a:solidFill>
                  <a:latin typeface="+mn-lt"/>
                  <a:ea typeface="+mn-ea"/>
                  <a:cs typeface="+mn-cs"/>
                </a:defRPr>
              </a:lvl7pPr>
              <a:lvl8pPr marL="3176406" algn="l" defTabSz="907542" rtl="0" eaLnBrk="1" latinLnBrk="0" hangingPunct="1">
                <a:defRPr sz="1800" kern="1200">
                  <a:solidFill>
                    <a:schemeClr val="tx1"/>
                  </a:solidFill>
                  <a:latin typeface="+mn-lt"/>
                  <a:ea typeface="+mn-ea"/>
                  <a:cs typeface="+mn-cs"/>
                </a:defRPr>
              </a:lvl8pPr>
              <a:lvl9pPr marL="3630176" algn="l" defTabSz="907542" rtl="0" eaLnBrk="1" latinLnBrk="0" hangingPunct="1">
                <a:defRPr sz="1800" kern="1200">
                  <a:solidFill>
                    <a:schemeClr val="tx1"/>
                  </a:solidFill>
                  <a:latin typeface="+mn-lt"/>
                  <a:ea typeface="+mn-ea"/>
                  <a:cs typeface="+mn-cs"/>
                </a:defRPr>
              </a:lvl9pPr>
            </a:lstStyle>
            <a:p>
              <a:pPr algn="l">
                <a:lnSpc>
                  <a:spcPct val="100000"/>
                </a:lnSpc>
                <a:spcBef>
                  <a:spcPct val="50000"/>
                </a:spcBef>
                <a:defRPr/>
              </a:pPr>
              <a:r>
                <a:rPr lang="en-US" sz="1000" dirty="0" smtClean="0">
                  <a:solidFill>
                    <a:schemeClr val="bg1"/>
                  </a:solidFill>
                  <a:latin typeface="Arial" pitchFamily="34" charset="0"/>
                  <a:cs typeface="Arial" pitchFamily="34" charset="0"/>
                </a:rPr>
                <a:t>VT</a:t>
              </a:r>
              <a:endParaRPr lang="en-US" sz="1000" dirty="0">
                <a:solidFill>
                  <a:schemeClr val="bg1"/>
                </a:solidFill>
                <a:latin typeface="Arial" pitchFamily="34" charset="0"/>
                <a:cs typeface="Arial" pitchFamily="34" charset="0"/>
              </a:endParaRPr>
            </a:p>
          </p:txBody>
        </p:sp>
      </p:grpSp>
      <p:sp>
        <p:nvSpPr>
          <p:cNvPr id="29" name="Rectangle 28"/>
          <p:cNvSpPr/>
          <p:nvPr/>
        </p:nvSpPr>
        <p:spPr>
          <a:xfrm>
            <a:off x="29351" y="2985709"/>
            <a:ext cx="2253203" cy="988692"/>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30" name="TextBox 29"/>
          <p:cNvSpPr txBox="1"/>
          <p:nvPr/>
        </p:nvSpPr>
        <p:spPr>
          <a:xfrm>
            <a:off x="55547" y="2985709"/>
            <a:ext cx="2013437" cy="707886"/>
          </a:xfrm>
          <a:prstGeom prst="rect">
            <a:avLst/>
          </a:prstGeom>
          <a:noFill/>
        </p:spPr>
        <p:txBody>
          <a:bodyPr wrap="square" rtlCol="0">
            <a:spAutoFit/>
          </a:bodyPr>
          <a:lstStyle/>
          <a:p>
            <a:r>
              <a:rPr lang="en-US" sz="2000" b="1" cap="small" dirty="0" smtClean="0">
                <a:solidFill>
                  <a:schemeClr val="accent2"/>
                </a:solidFill>
                <a:latin typeface="+mj-lt"/>
              </a:rPr>
              <a:t>Adoptions:</a:t>
            </a:r>
          </a:p>
          <a:p>
            <a:endParaRPr lang="en-US" sz="2000" cap="small" dirty="0" smtClean="0">
              <a:solidFill>
                <a:schemeClr val="tx1">
                  <a:lumMod val="65000"/>
                  <a:lumOff val="35000"/>
                </a:schemeClr>
              </a:solidFill>
            </a:endParaRPr>
          </a:p>
        </p:txBody>
      </p:sp>
      <p:pic>
        <p:nvPicPr>
          <p:cNvPr id="28" name="Picture 27"/>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backgroundRemoval t="9778" b="89778" l="3556" r="96000"/>
                    </a14:imgEffect>
                  </a14:imgLayer>
                </a14:imgProps>
              </a:ext>
              <a:ext uri="{28A0092B-C50C-407E-A947-70E740481C1C}">
                <a14:useLocalDpi xmlns:a14="http://schemas.microsoft.com/office/drawing/2010/main" val="0"/>
              </a:ext>
            </a:extLst>
          </a:blip>
          <a:stretch>
            <a:fillRect/>
          </a:stretch>
        </p:blipFill>
        <p:spPr>
          <a:xfrm>
            <a:off x="73861" y="3307284"/>
            <a:ext cx="667117" cy="667117"/>
          </a:xfrm>
          <a:prstGeom prst="rect">
            <a:avLst/>
          </a:prstGeom>
        </p:spPr>
      </p:pic>
      <p:sp>
        <p:nvSpPr>
          <p:cNvPr id="31" name="Rectangle 30"/>
          <p:cNvSpPr/>
          <p:nvPr/>
        </p:nvSpPr>
        <p:spPr>
          <a:xfrm>
            <a:off x="73861" y="3341811"/>
            <a:ext cx="383438" cy="307777"/>
          </a:xfrm>
          <a:prstGeom prst="rect">
            <a:avLst/>
          </a:prstGeom>
        </p:spPr>
        <p:txBody>
          <a:bodyPr wrap="none">
            <a:spAutoFit/>
          </a:bodyPr>
          <a:lstStyle/>
          <a:p>
            <a:r>
              <a:rPr lang="en-US" sz="1400" b="1" dirty="0" smtClean="0">
                <a:solidFill>
                  <a:schemeClr val="accent2"/>
                </a:solidFill>
              </a:rPr>
              <a:t>29</a:t>
            </a:r>
            <a:endParaRPr lang="en-US" sz="1400" dirty="0">
              <a:solidFill>
                <a:schemeClr val="accent2"/>
              </a:solidFill>
            </a:endParaRPr>
          </a:p>
        </p:txBody>
      </p:sp>
      <p:sp>
        <p:nvSpPr>
          <p:cNvPr id="35" name="Rectangle 34"/>
          <p:cNvSpPr/>
          <p:nvPr/>
        </p:nvSpPr>
        <p:spPr>
          <a:xfrm>
            <a:off x="32396" y="3689954"/>
            <a:ext cx="582211" cy="307777"/>
          </a:xfrm>
          <a:prstGeom prst="rect">
            <a:avLst/>
          </a:prstGeom>
        </p:spPr>
        <p:txBody>
          <a:bodyPr wrap="none">
            <a:spAutoFit/>
          </a:bodyPr>
          <a:lstStyle/>
          <a:p>
            <a:r>
              <a:rPr lang="en-US" sz="1400" b="1" dirty="0" smtClean="0">
                <a:solidFill>
                  <a:schemeClr val="accent2"/>
                </a:solidFill>
              </a:rPr>
              <a:t>2015</a:t>
            </a:r>
            <a:endParaRPr lang="en-US" sz="1400" dirty="0">
              <a:solidFill>
                <a:schemeClr val="accent2"/>
              </a:solidFill>
            </a:endParaRPr>
          </a:p>
        </p:txBody>
      </p:sp>
      <p:pic>
        <p:nvPicPr>
          <p:cNvPr id="36" name="Picture 35"/>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backgroundRemoval t="9778" b="89778" l="3556" r="96000"/>
                    </a14:imgEffect>
                  </a14:imgLayer>
                </a14:imgProps>
              </a:ext>
              <a:ext uri="{28A0092B-C50C-407E-A947-70E740481C1C}">
                <a14:useLocalDpi xmlns:a14="http://schemas.microsoft.com/office/drawing/2010/main" val="0"/>
              </a:ext>
            </a:extLst>
          </a:blip>
          <a:stretch>
            <a:fillRect/>
          </a:stretch>
        </p:blipFill>
        <p:spPr>
          <a:xfrm>
            <a:off x="674653" y="3307284"/>
            <a:ext cx="667117" cy="667117"/>
          </a:xfrm>
          <a:prstGeom prst="rect">
            <a:avLst/>
          </a:prstGeom>
        </p:spPr>
      </p:pic>
      <p:sp>
        <p:nvSpPr>
          <p:cNvPr id="37" name="Rectangle 36"/>
          <p:cNvSpPr/>
          <p:nvPr/>
        </p:nvSpPr>
        <p:spPr>
          <a:xfrm>
            <a:off x="674653" y="3341811"/>
            <a:ext cx="383438" cy="307777"/>
          </a:xfrm>
          <a:prstGeom prst="rect">
            <a:avLst/>
          </a:prstGeom>
        </p:spPr>
        <p:txBody>
          <a:bodyPr wrap="none">
            <a:spAutoFit/>
          </a:bodyPr>
          <a:lstStyle/>
          <a:p>
            <a:r>
              <a:rPr lang="en-US" sz="1400" b="1" dirty="0" smtClean="0">
                <a:solidFill>
                  <a:schemeClr val="accent2"/>
                </a:solidFill>
              </a:rPr>
              <a:t>25</a:t>
            </a:r>
            <a:endParaRPr lang="en-US" sz="1400" dirty="0">
              <a:solidFill>
                <a:schemeClr val="accent2"/>
              </a:solidFill>
            </a:endParaRPr>
          </a:p>
        </p:txBody>
      </p:sp>
      <p:sp>
        <p:nvSpPr>
          <p:cNvPr id="38" name="Rectangle 37"/>
          <p:cNvSpPr/>
          <p:nvPr/>
        </p:nvSpPr>
        <p:spPr>
          <a:xfrm>
            <a:off x="633188" y="3689954"/>
            <a:ext cx="582211" cy="307777"/>
          </a:xfrm>
          <a:prstGeom prst="rect">
            <a:avLst/>
          </a:prstGeom>
        </p:spPr>
        <p:txBody>
          <a:bodyPr wrap="none">
            <a:spAutoFit/>
          </a:bodyPr>
          <a:lstStyle/>
          <a:p>
            <a:r>
              <a:rPr lang="en-US" sz="1400" b="1" dirty="0" smtClean="0">
                <a:solidFill>
                  <a:schemeClr val="accent2"/>
                </a:solidFill>
              </a:rPr>
              <a:t>2014</a:t>
            </a:r>
            <a:endParaRPr lang="en-US" sz="1400" dirty="0">
              <a:solidFill>
                <a:schemeClr val="accent2"/>
              </a:solidFill>
            </a:endParaRPr>
          </a:p>
        </p:txBody>
      </p:sp>
      <p:pic>
        <p:nvPicPr>
          <p:cNvPr id="39" name="Picture 38"/>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backgroundRemoval t="9778" b="89778" l="3556" r="96000"/>
                    </a14:imgEffect>
                  </a14:imgLayer>
                </a14:imgProps>
              </a:ext>
              <a:ext uri="{28A0092B-C50C-407E-A947-70E740481C1C}">
                <a14:useLocalDpi xmlns:a14="http://schemas.microsoft.com/office/drawing/2010/main" val="0"/>
              </a:ext>
            </a:extLst>
          </a:blip>
          <a:stretch>
            <a:fillRect/>
          </a:stretch>
        </p:blipFill>
        <p:spPr>
          <a:xfrm>
            <a:off x="1380576" y="3307284"/>
            <a:ext cx="667117" cy="667117"/>
          </a:xfrm>
          <a:prstGeom prst="rect">
            <a:avLst/>
          </a:prstGeom>
        </p:spPr>
      </p:pic>
      <p:sp>
        <p:nvSpPr>
          <p:cNvPr id="40" name="Rectangle 39"/>
          <p:cNvSpPr/>
          <p:nvPr/>
        </p:nvSpPr>
        <p:spPr>
          <a:xfrm>
            <a:off x="1380576" y="3341811"/>
            <a:ext cx="383438" cy="307777"/>
          </a:xfrm>
          <a:prstGeom prst="rect">
            <a:avLst/>
          </a:prstGeom>
        </p:spPr>
        <p:txBody>
          <a:bodyPr wrap="none">
            <a:spAutoFit/>
          </a:bodyPr>
          <a:lstStyle/>
          <a:p>
            <a:r>
              <a:rPr lang="en-US" sz="1400" b="1" dirty="0" smtClean="0">
                <a:solidFill>
                  <a:schemeClr val="accent2"/>
                </a:solidFill>
              </a:rPr>
              <a:t>31</a:t>
            </a:r>
            <a:endParaRPr lang="en-US" sz="1400" dirty="0">
              <a:solidFill>
                <a:schemeClr val="accent2"/>
              </a:solidFill>
            </a:endParaRPr>
          </a:p>
        </p:txBody>
      </p:sp>
      <p:sp>
        <p:nvSpPr>
          <p:cNvPr id="41" name="Rectangle 40"/>
          <p:cNvSpPr/>
          <p:nvPr/>
        </p:nvSpPr>
        <p:spPr>
          <a:xfrm>
            <a:off x="1339111" y="3689954"/>
            <a:ext cx="582211" cy="307777"/>
          </a:xfrm>
          <a:prstGeom prst="rect">
            <a:avLst/>
          </a:prstGeom>
        </p:spPr>
        <p:txBody>
          <a:bodyPr wrap="none">
            <a:spAutoFit/>
          </a:bodyPr>
          <a:lstStyle/>
          <a:p>
            <a:r>
              <a:rPr lang="en-US" sz="1400" b="1" dirty="0" smtClean="0">
                <a:solidFill>
                  <a:schemeClr val="accent2"/>
                </a:solidFill>
              </a:rPr>
              <a:t>2013</a:t>
            </a:r>
            <a:endParaRPr lang="en-US" sz="1400" dirty="0">
              <a:solidFill>
                <a:schemeClr val="accent2"/>
              </a:solidFill>
            </a:endParaRPr>
          </a:p>
        </p:txBody>
      </p:sp>
      <p:sp>
        <p:nvSpPr>
          <p:cNvPr id="42" name="TextBox 41"/>
          <p:cNvSpPr txBox="1"/>
          <p:nvPr/>
        </p:nvSpPr>
        <p:spPr>
          <a:xfrm>
            <a:off x="76757" y="4005778"/>
            <a:ext cx="2155880" cy="707886"/>
          </a:xfrm>
          <a:prstGeom prst="rect">
            <a:avLst/>
          </a:prstGeom>
          <a:noFill/>
        </p:spPr>
        <p:txBody>
          <a:bodyPr wrap="square" rtlCol="0">
            <a:spAutoFit/>
          </a:bodyPr>
          <a:lstStyle/>
          <a:p>
            <a:r>
              <a:rPr lang="en-US" sz="2000" b="1" cap="small" dirty="0" smtClean="0">
                <a:solidFill>
                  <a:schemeClr val="accent2"/>
                </a:solidFill>
                <a:latin typeface="+mj-lt"/>
              </a:rPr>
              <a:t>Stakeholders:</a:t>
            </a:r>
          </a:p>
          <a:p>
            <a:endParaRPr lang="en-US" sz="2000" cap="small" dirty="0" smtClean="0">
              <a:solidFill>
                <a:schemeClr val="tx1">
                  <a:lumMod val="65000"/>
                  <a:lumOff val="35000"/>
                </a:schemeClr>
              </a:solidFill>
            </a:endParaRPr>
          </a:p>
        </p:txBody>
      </p:sp>
      <p:sp>
        <p:nvSpPr>
          <p:cNvPr id="43" name="Rectangle 42"/>
          <p:cNvSpPr/>
          <p:nvPr/>
        </p:nvSpPr>
        <p:spPr>
          <a:xfrm>
            <a:off x="32396" y="4005777"/>
            <a:ext cx="2253203" cy="2834640"/>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44" name="Picture 43"/>
          <p:cNvPicPr>
            <a:picLocks noChangeAspect="1"/>
          </p:cNvPicPr>
          <p:nvPr/>
        </p:nvPicPr>
        <p:blipFill rotWithShape="1">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backgroundRemoval t="50421" b="71747" l="52241" r="73301">
                        <a14:foregroundMark x1="57735" y1="70708" x2="62602" y2="53637"/>
                        <a14:foregroundMark x1="55855" y1="57843" x2="66072" y2="57694"/>
                      </a14:backgroundRemoval>
                    </a14:imgEffect>
                  </a14:imgLayer>
                </a14:imgProps>
              </a:ext>
              <a:ext uri="{28A0092B-C50C-407E-A947-70E740481C1C}">
                <a14:useLocalDpi xmlns:a14="http://schemas.microsoft.com/office/drawing/2010/main" val="0"/>
              </a:ext>
            </a:extLst>
          </a:blip>
          <a:srcRect l="51565" t="49857" r="24177" b="25753"/>
          <a:stretch/>
        </p:blipFill>
        <p:spPr>
          <a:xfrm>
            <a:off x="46547" y="6312405"/>
            <a:ext cx="466884" cy="457200"/>
          </a:xfrm>
          <a:prstGeom prst="rect">
            <a:avLst/>
          </a:prstGeom>
        </p:spPr>
      </p:pic>
      <p:pic>
        <p:nvPicPr>
          <p:cNvPr id="46" name="Picture 45"/>
          <p:cNvPicPr>
            <a:picLocks noChangeAspect="1"/>
          </p:cNvPicPr>
          <p:nvPr/>
        </p:nvPicPr>
        <p:blipFill rotWithShape="1">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ackgroundRemoval t="74419" b="97279" l="52145" r="71663">
                        <a14:foregroundMark x1="63566" y1="93617" x2="59518" y2="76843"/>
                        <a14:foregroundMark x1="55855" y1="86343" x2="65446" y2="78476"/>
                      </a14:backgroundRemoval>
                    </a14:imgEffect>
                  </a14:imgLayer>
                </a14:imgProps>
              </a:ext>
              <a:ext uri="{28A0092B-C50C-407E-A947-70E740481C1C}">
                <a14:useLocalDpi xmlns:a14="http://schemas.microsoft.com/office/drawing/2010/main" val="0"/>
              </a:ext>
            </a:extLst>
          </a:blip>
          <a:srcRect l="50000" t="73406" r="28083"/>
          <a:stretch/>
        </p:blipFill>
        <p:spPr>
          <a:xfrm>
            <a:off x="77598" y="4360240"/>
            <a:ext cx="386852" cy="457200"/>
          </a:xfrm>
          <a:prstGeom prst="rect">
            <a:avLst/>
          </a:prstGeom>
        </p:spPr>
      </p:pic>
      <p:sp>
        <p:nvSpPr>
          <p:cNvPr id="45" name="Rectangle 44"/>
          <p:cNvSpPr/>
          <p:nvPr/>
        </p:nvSpPr>
        <p:spPr>
          <a:xfrm>
            <a:off x="594305" y="4344365"/>
            <a:ext cx="1638331" cy="523220"/>
          </a:xfrm>
          <a:prstGeom prst="rect">
            <a:avLst/>
          </a:prstGeom>
        </p:spPr>
        <p:txBody>
          <a:bodyPr wrap="square">
            <a:spAutoFit/>
          </a:bodyPr>
          <a:lstStyle/>
          <a:p>
            <a:r>
              <a:rPr lang="en-US" sz="1400" cap="small" dirty="0" err="1" smtClean="0">
                <a:solidFill>
                  <a:schemeClr val="tx1">
                    <a:lumMod val="65000"/>
                    <a:lumOff val="35000"/>
                  </a:schemeClr>
                </a:solidFill>
              </a:rPr>
              <a:t>Hopline</a:t>
            </a:r>
            <a:r>
              <a:rPr lang="en-US" sz="1400" cap="small" dirty="0" smtClean="0">
                <a:solidFill>
                  <a:schemeClr val="tx1">
                    <a:lumMod val="65000"/>
                    <a:lumOff val="35000"/>
                  </a:schemeClr>
                </a:solidFill>
              </a:rPr>
              <a:t> Educator</a:t>
            </a:r>
            <a:endParaRPr lang="en-US" sz="1400" dirty="0"/>
          </a:p>
        </p:txBody>
      </p:sp>
      <p:pic>
        <p:nvPicPr>
          <p:cNvPr id="48" name="Picture 47"/>
          <p:cNvPicPr>
            <a:picLocks noChangeAspect="1"/>
          </p:cNvPicPr>
          <p:nvPr/>
        </p:nvPicPr>
        <p:blipFill rotWithShape="1">
          <a:blip r:embed="rId12" cstate="print">
            <a:duotone>
              <a:schemeClr val="accent2">
                <a:shade val="45000"/>
                <a:satMod val="135000"/>
              </a:schemeClr>
              <a:prstClr val="white"/>
            </a:duotone>
            <a:extLst>
              <a:ext uri="{BEBA8EAE-BF5A-486C-A8C5-ECC9F3942E4B}">
                <a14:imgProps xmlns:a14="http://schemas.microsoft.com/office/drawing/2010/main">
                  <a14:imgLayer r:embed="rId13">
                    <a14:imgEffect>
                      <a14:backgroundRemoval t="50322" b="72489" l="5880" r="25831">
                        <a14:foregroundMark x1="20145" y1="70411" x2="13205" y2="52944"/>
                        <a14:foregroundMark x1="10602" y1="58931" x2="21639" y2="58140"/>
                      </a14:backgroundRemoval>
                    </a14:imgEffect>
                  </a14:imgLayer>
                </a14:imgProps>
              </a:ext>
              <a:ext uri="{28A0092B-C50C-407E-A947-70E740481C1C}">
                <a14:useLocalDpi xmlns:a14="http://schemas.microsoft.com/office/drawing/2010/main" val="0"/>
              </a:ext>
            </a:extLst>
          </a:blip>
          <a:srcRect l="5418" t="50345" r="74000" b="27516"/>
          <a:stretch/>
        </p:blipFill>
        <p:spPr>
          <a:xfrm>
            <a:off x="87492" y="4768715"/>
            <a:ext cx="349134" cy="365760"/>
          </a:xfrm>
          <a:prstGeom prst="rect">
            <a:avLst/>
          </a:prstGeom>
        </p:spPr>
      </p:pic>
      <p:sp>
        <p:nvSpPr>
          <p:cNvPr id="49" name="Rectangle 48"/>
          <p:cNvSpPr/>
          <p:nvPr/>
        </p:nvSpPr>
        <p:spPr>
          <a:xfrm>
            <a:off x="594305" y="4844807"/>
            <a:ext cx="1360382" cy="307777"/>
          </a:xfrm>
          <a:prstGeom prst="rect">
            <a:avLst/>
          </a:prstGeom>
        </p:spPr>
        <p:txBody>
          <a:bodyPr wrap="square">
            <a:spAutoFit/>
          </a:bodyPr>
          <a:lstStyle/>
          <a:p>
            <a:r>
              <a:rPr lang="en-US" sz="1400" cap="small" dirty="0" smtClean="0">
                <a:solidFill>
                  <a:schemeClr val="tx1">
                    <a:lumMod val="65000"/>
                    <a:lumOff val="35000"/>
                  </a:schemeClr>
                </a:solidFill>
              </a:rPr>
              <a:t>Clerk</a:t>
            </a:r>
            <a:endParaRPr lang="en-US" sz="1400" dirty="0"/>
          </a:p>
        </p:txBody>
      </p:sp>
      <p:pic>
        <p:nvPicPr>
          <p:cNvPr id="50" name="Picture 49"/>
          <p:cNvPicPr>
            <a:picLocks noChangeAspect="1"/>
          </p:cNvPicPr>
          <p:nvPr/>
        </p:nvPicPr>
        <p:blipFill rotWithShape="1">
          <a:blip r:embed="rId14" cstate="print">
            <a:duotone>
              <a:schemeClr val="accent2">
                <a:shade val="45000"/>
                <a:satMod val="135000"/>
              </a:schemeClr>
              <a:prstClr val="white"/>
            </a:duotone>
            <a:extLst>
              <a:ext uri="{BEBA8EAE-BF5A-486C-A8C5-ECC9F3942E4B}">
                <a14:imgProps xmlns:a14="http://schemas.microsoft.com/office/drawing/2010/main">
                  <a14:imgLayer r:embed="rId15">
                    <a14:imgEffect>
                      <a14:backgroundRemoval t="27561" b="47848" l="28048" r="49494">
                        <a14:foregroundMark x1="39663" y1="45769" x2="38892" y2="29490"/>
                        <a14:foregroundMark x1="33976" y1="35576" x2="43614" y2="35774"/>
                        <a14:foregroundMark x1="33060" y1="38743" x2="42072" y2="31024"/>
                        <a14:foregroundMark x1="35373" y1="30579" x2="42554" y2="37655"/>
                      </a14:backgroundRemoval>
                    </a14:imgEffect>
                  </a14:imgLayer>
                </a14:imgProps>
              </a:ext>
              <a:ext uri="{28A0092B-C50C-407E-A947-70E740481C1C}">
                <a14:useLocalDpi xmlns:a14="http://schemas.microsoft.com/office/drawing/2010/main" val="0"/>
              </a:ext>
            </a:extLst>
          </a:blip>
          <a:srcRect l="26626" t="27476" r="50231" b="52014"/>
          <a:stretch/>
        </p:blipFill>
        <p:spPr>
          <a:xfrm>
            <a:off x="41230" y="5158694"/>
            <a:ext cx="423729" cy="365760"/>
          </a:xfrm>
          <a:prstGeom prst="rect">
            <a:avLst/>
          </a:prstGeom>
        </p:spPr>
      </p:pic>
      <p:sp>
        <p:nvSpPr>
          <p:cNvPr id="51" name="Rectangle 50"/>
          <p:cNvSpPr/>
          <p:nvPr/>
        </p:nvSpPr>
        <p:spPr>
          <a:xfrm>
            <a:off x="594305" y="5129806"/>
            <a:ext cx="1567556" cy="523220"/>
          </a:xfrm>
          <a:prstGeom prst="rect">
            <a:avLst/>
          </a:prstGeom>
        </p:spPr>
        <p:txBody>
          <a:bodyPr wrap="square">
            <a:spAutoFit/>
          </a:bodyPr>
          <a:lstStyle/>
          <a:p>
            <a:r>
              <a:rPr lang="en-US" sz="1400" cap="small" dirty="0" smtClean="0">
                <a:solidFill>
                  <a:schemeClr val="tx1">
                    <a:lumMod val="65000"/>
                    <a:lumOff val="35000"/>
                  </a:schemeClr>
                </a:solidFill>
              </a:rPr>
              <a:t>Adoption Chair</a:t>
            </a:r>
          </a:p>
          <a:p>
            <a:r>
              <a:rPr lang="en-US" sz="1400" cap="small" dirty="0" smtClean="0">
                <a:solidFill>
                  <a:schemeClr val="tx1">
                    <a:lumMod val="65000"/>
                    <a:lumOff val="35000"/>
                  </a:schemeClr>
                </a:solidFill>
              </a:rPr>
              <a:t>Foster Chair</a:t>
            </a:r>
            <a:endParaRPr lang="en-US" sz="1400" dirty="0"/>
          </a:p>
        </p:txBody>
      </p:sp>
      <p:sp>
        <p:nvSpPr>
          <p:cNvPr id="52" name="Rectangle 51"/>
          <p:cNvSpPr/>
          <p:nvPr/>
        </p:nvSpPr>
        <p:spPr>
          <a:xfrm>
            <a:off x="594305" y="5915247"/>
            <a:ext cx="1599799" cy="523220"/>
          </a:xfrm>
          <a:prstGeom prst="rect">
            <a:avLst/>
          </a:prstGeom>
        </p:spPr>
        <p:txBody>
          <a:bodyPr wrap="square">
            <a:spAutoFit/>
          </a:bodyPr>
          <a:lstStyle/>
          <a:p>
            <a:r>
              <a:rPr lang="en-US" sz="1400" cap="small" dirty="0" smtClean="0">
                <a:solidFill>
                  <a:schemeClr val="tx1">
                    <a:lumMod val="65000"/>
                    <a:lumOff val="35000"/>
                  </a:schemeClr>
                </a:solidFill>
              </a:rPr>
              <a:t>Adoption Representative</a:t>
            </a:r>
            <a:endParaRPr lang="en-US" sz="1400" dirty="0"/>
          </a:p>
        </p:txBody>
      </p:sp>
      <p:pic>
        <p:nvPicPr>
          <p:cNvPr id="54" name="Picture 53"/>
          <p:cNvPicPr>
            <a:picLocks noChangeAspect="1"/>
          </p:cNvPicPr>
          <p:nvPr/>
        </p:nvPicPr>
        <p:blipFill rotWithShape="1">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backgroundRemoval t="27511" b="47650" l="2795" r="27229">
                        <a14:foregroundMark x1="14602" y1="46363" x2="11084" y2="31865"/>
                        <a14:foregroundMark x1="8916" y1="37308" x2="25349" y2="32311"/>
                        <a14:foregroundMark x1="18313" y1="29886" x2="21542" y2="38050"/>
                      </a14:backgroundRemoval>
                    </a14:imgEffect>
                  </a14:imgLayer>
                </a14:imgProps>
              </a:ext>
              <a:ext uri="{28A0092B-C50C-407E-A947-70E740481C1C}">
                <a14:useLocalDpi xmlns:a14="http://schemas.microsoft.com/office/drawing/2010/main" val="0"/>
              </a:ext>
            </a:extLst>
          </a:blip>
          <a:srcRect t="27150" r="71304" b="50000"/>
          <a:stretch/>
        </p:blipFill>
        <p:spPr>
          <a:xfrm>
            <a:off x="-41653" y="5877971"/>
            <a:ext cx="589494" cy="457200"/>
          </a:xfrm>
          <a:prstGeom prst="rect">
            <a:avLst/>
          </a:prstGeom>
        </p:spPr>
      </p:pic>
      <p:sp>
        <p:nvSpPr>
          <p:cNvPr id="55" name="Rectangle 54"/>
          <p:cNvSpPr/>
          <p:nvPr/>
        </p:nvSpPr>
        <p:spPr>
          <a:xfrm>
            <a:off x="594305" y="6415691"/>
            <a:ext cx="1599799" cy="307777"/>
          </a:xfrm>
          <a:prstGeom prst="rect">
            <a:avLst/>
          </a:prstGeom>
        </p:spPr>
        <p:txBody>
          <a:bodyPr wrap="square">
            <a:spAutoFit/>
          </a:bodyPr>
          <a:lstStyle/>
          <a:p>
            <a:r>
              <a:rPr lang="en-US" sz="1400" cap="small" dirty="0" smtClean="0">
                <a:solidFill>
                  <a:schemeClr val="tx1">
                    <a:lumMod val="65000"/>
                    <a:lumOff val="35000"/>
                  </a:schemeClr>
                </a:solidFill>
              </a:rPr>
              <a:t>Treasurer</a:t>
            </a:r>
            <a:endParaRPr lang="en-US" sz="1400" dirty="0"/>
          </a:p>
        </p:txBody>
      </p:sp>
      <p:pic>
        <p:nvPicPr>
          <p:cNvPr id="56"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63589" y="2251481"/>
            <a:ext cx="473600" cy="590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56"/>
          <p:cNvPicPr>
            <a:picLocks noChangeAspect="1"/>
          </p:cNvPicPr>
          <p:nvPr/>
        </p:nvPicPr>
        <p:blipFill rotWithShape="1">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backgroundRemoval t="2442" b="22203" l="32032" r="61503"/>
                    </a14:imgEffect>
                  </a14:imgLayer>
                </a14:imgProps>
              </a:ext>
              <a:ext uri="{28A0092B-C50C-407E-A947-70E740481C1C}">
                <a14:useLocalDpi xmlns:a14="http://schemas.microsoft.com/office/drawing/2010/main" val="0"/>
              </a:ext>
            </a:extLst>
          </a:blip>
          <a:srcRect l="31225" r="37551" b="75206"/>
          <a:stretch/>
        </p:blipFill>
        <p:spPr>
          <a:xfrm>
            <a:off x="2480907" y="293797"/>
            <a:ext cx="2492241" cy="1463040"/>
          </a:xfrm>
          <a:prstGeom prst="rect">
            <a:avLst/>
          </a:prstGeom>
        </p:spPr>
      </p:pic>
      <p:sp>
        <p:nvSpPr>
          <p:cNvPr id="47" name="TextBox 46"/>
          <p:cNvSpPr txBox="1"/>
          <p:nvPr/>
        </p:nvSpPr>
        <p:spPr>
          <a:xfrm>
            <a:off x="2976347" y="824795"/>
            <a:ext cx="1237390" cy="369332"/>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dirty="0"/>
              <a:t>Call HRC</a:t>
            </a:r>
          </a:p>
        </p:txBody>
      </p:sp>
      <p:sp>
        <p:nvSpPr>
          <p:cNvPr id="59" name="TextBox 58"/>
          <p:cNvSpPr txBox="1"/>
          <p:nvPr/>
        </p:nvSpPr>
        <p:spPr>
          <a:xfrm>
            <a:off x="2912387" y="1109214"/>
            <a:ext cx="1245854" cy="246221"/>
          </a:xfrm>
          <a:prstGeom prst="rect">
            <a:avLst/>
          </a:prstGeom>
          <a:noFill/>
        </p:spPr>
        <p:txBody>
          <a:bodyPr wrap="none" rtlCol="0">
            <a:spAutoFit/>
          </a:bodyPr>
          <a:lstStyle>
            <a:defPPr>
              <a:defRPr lang="en-US"/>
            </a:defPPr>
            <a:lvl1pPr>
              <a:defRPr sz="1600" cap="small">
                <a:solidFill>
                  <a:schemeClr val="tx1">
                    <a:lumMod val="65000"/>
                    <a:lumOff val="35000"/>
                  </a:schemeClr>
                </a:solidFill>
              </a:defRPr>
            </a:lvl1pPr>
          </a:lstStyle>
          <a:p>
            <a:r>
              <a:rPr lang="en-US" sz="1000" i="1" dirty="0"/>
              <a:t>Triggering Event</a:t>
            </a:r>
          </a:p>
        </p:txBody>
      </p:sp>
      <p:pic>
        <p:nvPicPr>
          <p:cNvPr id="64" name="Picture 63"/>
          <p:cNvPicPr>
            <a:picLocks noChangeAspect="1"/>
          </p:cNvPicPr>
          <p:nvPr/>
        </p:nvPicPr>
        <p:blipFill rotWithShape="1">
          <a:blip r:embed="rId21" cstate="print">
            <a:duotone>
              <a:schemeClr val="accent2">
                <a:shade val="45000"/>
                <a:satMod val="135000"/>
              </a:schemeClr>
              <a:prstClr val="white"/>
            </a:duotone>
            <a:extLst>
              <a:ext uri="{BEBA8EAE-BF5A-486C-A8C5-ECC9F3942E4B}">
                <a14:imgProps xmlns:a14="http://schemas.microsoft.com/office/drawing/2010/main">
                  <a14:imgLayer r:embed="rId22">
                    <a14:imgEffect>
                      <a14:backgroundRemoval t="27882" b="50767" l="20823" r="31402"/>
                    </a14:imgEffect>
                  </a14:imgLayer>
                </a14:imgProps>
              </a:ext>
              <a:ext uri="{28A0092B-C50C-407E-A947-70E740481C1C}">
                <a14:useLocalDpi xmlns:a14="http://schemas.microsoft.com/office/drawing/2010/main" val="0"/>
              </a:ext>
            </a:extLst>
          </a:blip>
          <a:srcRect l="19586" t="27929" r="67952" b="50000"/>
          <a:stretch/>
        </p:blipFill>
        <p:spPr>
          <a:xfrm rot="5130018">
            <a:off x="4758639" y="277940"/>
            <a:ext cx="1117362" cy="1463040"/>
          </a:xfrm>
          <a:prstGeom prst="rect">
            <a:avLst/>
          </a:prstGeom>
        </p:spPr>
      </p:pic>
      <p:pic>
        <p:nvPicPr>
          <p:cNvPr id="65" name="Picture 64"/>
          <p:cNvPicPr>
            <a:picLocks noChangeAspect="1"/>
          </p:cNvPicPr>
          <p:nvPr/>
        </p:nvPicPr>
        <p:blipFill rotWithShape="1">
          <a:blip r:embed="rId23" cstate="print">
            <a:duotone>
              <a:schemeClr val="accent2">
                <a:shade val="45000"/>
                <a:satMod val="135000"/>
              </a:schemeClr>
              <a:prstClr val="white"/>
            </a:duotone>
            <a:extLst>
              <a:ext uri="{BEBA8EAE-BF5A-486C-A8C5-ECC9F3942E4B}">
                <a14:imgProps xmlns:a14="http://schemas.microsoft.com/office/drawing/2010/main">
                  <a14:imgLayer r:embed="rId24">
                    <a14:imgEffect>
                      <a14:backgroundRemoval t="25497" b="38103" l="35852" r="60327">
                        <a14:backgroundMark x1="57515" y1="37081" x2="57515" y2="37081"/>
                        <a14:backgroundMark x1="57599" y1="37081" x2="60118" y2="36059"/>
                      </a14:backgroundRemoval>
                    </a14:imgEffect>
                  </a14:imgLayer>
                </a14:imgProps>
              </a:ext>
              <a:ext uri="{28A0092B-C50C-407E-A947-70E740481C1C}">
                <a14:useLocalDpi xmlns:a14="http://schemas.microsoft.com/office/drawing/2010/main" val="0"/>
              </a:ext>
            </a:extLst>
          </a:blip>
          <a:srcRect l="34947" t="24177" r="39125" b="62166"/>
          <a:stretch/>
        </p:blipFill>
        <p:spPr>
          <a:xfrm>
            <a:off x="3308774" y="1075855"/>
            <a:ext cx="3757024" cy="1463040"/>
          </a:xfrm>
          <a:prstGeom prst="rect">
            <a:avLst/>
          </a:prstGeom>
        </p:spPr>
      </p:pic>
      <p:sp>
        <p:nvSpPr>
          <p:cNvPr id="66" name="TextBox 65"/>
          <p:cNvSpPr txBox="1"/>
          <p:nvPr/>
        </p:nvSpPr>
        <p:spPr>
          <a:xfrm rot="21191886">
            <a:off x="4145310" y="1807375"/>
            <a:ext cx="1898981" cy="369332"/>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dirty="0"/>
              <a:t>Educate Caller</a:t>
            </a:r>
          </a:p>
        </p:txBody>
      </p:sp>
      <p:pic>
        <p:nvPicPr>
          <p:cNvPr id="67" name="Picture 66"/>
          <p:cNvPicPr>
            <a:picLocks noChangeAspect="1"/>
          </p:cNvPicPr>
          <p:nvPr/>
        </p:nvPicPr>
        <p:blipFill rotWithShape="1">
          <a:blip r:embed="rId25" cstate="print">
            <a:duotone>
              <a:schemeClr val="accent2">
                <a:shade val="45000"/>
                <a:satMod val="135000"/>
              </a:schemeClr>
              <a:prstClr val="white"/>
            </a:duotone>
            <a:extLst>
              <a:ext uri="{BEBA8EAE-BF5A-486C-A8C5-ECC9F3942E4B}">
                <a14:imgProps xmlns:a14="http://schemas.microsoft.com/office/drawing/2010/main">
                  <a14:imgLayer r:embed="rId26">
                    <a14:imgEffect>
                      <a14:backgroundRemoval t="27882" b="50767" l="20823" r="31402"/>
                    </a14:imgEffect>
                  </a14:imgLayer>
                </a14:imgProps>
              </a:ext>
              <a:ext uri="{28A0092B-C50C-407E-A947-70E740481C1C}">
                <a14:useLocalDpi xmlns:a14="http://schemas.microsoft.com/office/drawing/2010/main" val="0"/>
              </a:ext>
            </a:extLst>
          </a:blip>
          <a:srcRect l="19586" t="27929" r="67952" b="50000"/>
          <a:stretch/>
        </p:blipFill>
        <p:spPr>
          <a:xfrm rot="7508503">
            <a:off x="6311834" y="1825483"/>
            <a:ext cx="768187" cy="1005840"/>
          </a:xfrm>
          <a:prstGeom prst="rect">
            <a:avLst/>
          </a:prstGeom>
        </p:spPr>
      </p:pic>
      <p:pic>
        <p:nvPicPr>
          <p:cNvPr id="68" name="Picture 67"/>
          <p:cNvPicPr>
            <a:picLocks noChangeAspect="1"/>
          </p:cNvPicPr>
          <p:nvPr/>
        </p:nvPicPr>
        <p:blipFill rotWithShape="1">
          <a:blip r:embed="rId27" cstate="print">
            <a:duotone>
              <a:schemeClr val="accent2">
                <a:shade val="45000"/>
                <a:satMod val="135000"/>
              </a:schemeClr>
              <a:prstClr val="white"/>
            </a:duotone>
            <a:extLst>
              <a:ext uri="{BEBA8EAE-BF5A-486C-A8C5-ECC9F3942E4B}">
                <a14:imgProps xmlns:a14="http://schemas.microsoft.com/office/drawing/2010/main">
                  <a14:imgLayer r:embed="rId24">
                    <a14:imgEffect>
                      <a14:backgroundRemoval t="7553" b="20500" l="63686" r="87112"/>
                    </a14:imgEffect>
                  </a14:imgLayer>
                </a14:imgProps>
              </a:ext>
              <a:ext uri="{28A0092B-C50C-407E-A947-70E740481C1C}">
                <a14:useLocalDpi xmlns:a14="http://schemas.microsoft.com/office/drawing/2010/main" val="0"/>
              </a:ext>
            </a:extLst>
          </a:blip>
          <a:srcRect l="63012" t="6216" r="10209" b="80088"/>
          <a:stretch/>
        </p:blipFill>
        <p:spPr>
          <a:xfrm>
            <a:off x="5031569" y="2629099"/>
            <a:ext cx="3385871" cy="1280160"/>
          </a:xfrm>
          <a:prstGeom prst="rect">
            <a:avLst/>
          </a:prstGeom>
        </p:spPr>
      </p:pic>
      <p:sp>
        <p:nvSpPr>
          <p:cNvPr id="70" name="TextBox 69"/>
          <p:cNvSpPr txBox="1"/>
          <p:nvPr/>
        </p:nvSpPr>
        <p:spPr>
          <a:xfrm rot="21060000">
            <a:off x="5408078" y="3161736"/>
            <a:ext cx="2036007" cy="369332"/>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dirty="0"/>
              <a:t>Interview Caller</a:t>
            </a:r>
          </a:p>
        </p:txBody>
      </p:sp>
      <p:pic>
        <p:nvPicPr>
          <p:cNvPr id="71" name="Picture 70"/>
          <p:cNvPicPr>
            <a:picLocks noChangeAspect="1"/>
          </p:cNvPicPr>
          <p:nvPr/>
        </p:nvPicPr>
        <p:blipFill rotWithShape="1">
          <a:blip r:embed="rId28" cstate="print">
            <a:duotone>
              <a:schemeClr val="accent2">
                <a:shade val="45000"/>
                <a:satMod val="135000"/>
              </a:schemeClr>
              <a:prstClr val="white"/>
            </a:duotone>
            <a:extLst>
              <a:ext uri="{BEBA8EAE-BF5A-486C-A8C5-ECC9F3942E4B}">
                <a14:imgProps xmlns:a14="http://schemas.microsoft.com/office/drawing/2010/main">
                  <a14:imgLayer r:embed="rId29">
                    <a14:imgEffect>
                      <a14:backgroundRemoval t="27882" b="50767" l="20823" r="31402"/>
                    </a14:imgEffect>
                  </a14:imgLayer>
                </a14:imgProps>
              </a:ext>
              <a:ext uri="{28A0092B-C50C-407E-A947-70E740481C1C}">
                <a14:useLocalDpi xmlns:a14="http://schemas.microsoft.com/office/drawing/2010/main" val="0"/>
              </a:ext>
            </a:extLst>
          </a:blip>
          <a:srcRect l="19586" t="27929" r="67952" b="50000"/>
          <a:stretch/>
        </p:blipFill>
        <p:spPr>
          <a:xfrm rot="5400000">
            <a:off x="5103595" y="4773217"/>
            <a:ext cx="838022" cy="1097280"/>
          </a:xfrm>
          <a:prstGeom prst="rect">
            <a:avLst/>
          </a:prstGeom>
        </p:spPr>
      </p:pic>
      <p:pic>
        <p:nvPicPr>
          <p:cNvPr id="72" name="Picture 71"/>
          <p:cNvPicPr>
            <a:picLocks noChangeAspect="1"/>
          </p:cNvPicPr>
          <p:nvPr/>
        </p:nvPicPr>
        <p:blipFill rotWithShape="1">
          <a:blip r:embed="rId30" cstate="print">
            <a:duotone>
              <a:schemeClr val="accent2">
                <a:shade val="45000"/>
                <a:satMod val="135000"/>
              </a:schemeClr>
              <a:prstClr val="white"/>
            </a:duotone>
            <a:extLst>
              <a:ext uri="{BEBA8EAE-BF5A-486C-A8C5-ECC9F3942E4B}">
                <a14:imgProps xmlns:a14="http://schemas.microsoft.com/office/drawing/2010/main">
                  <a14:imgLayer r:embed="rId24">
                    <a14:imgEffect>
                      <a14:backgroundRemoval t="2442" b="22203" l="32032" r="61503"/>
                    </a14:imgEffect>
                  </a14:imgLayer>
                </a14:imgProps>
              </a:ext>
              <a:ext uri="{28A0092B-C50C-407E-A947-70E740481C1C}">
                <a14:useLocalDpi xmlns:a14="http://schemas.microsoft.com/office/drawing/2010/main" val="0"/>
              </a:ext>
            </a:extLst>
          </a:blip>
          <a:srcRect l="31225" r="37551" b="75206"/>
          <a:stretch/>
        </p:blipFill>
        <p:spPr>
          <a:xfrm>
            <a:off x="2912387" y="3937702"/>
            <a:ext cx="3115302" cy="1828800"/>
          </a:xfrm>
          <a:prstGeom prst="rect">
            <a:avLst/>
          </a:prstGeom>
        </p:spPr>
      </p:pic>
      <p:sp>
        <p:nvSpPr>
          <p:cNvPr id="73" name="TextBox 72"/>
          <p:cNvSpPr txBox="1"/>
          <p:nvPr/>
        </p:nvSpPr>
        <p:spPr>
          <a:xfrm rot="20767140">
            <a:off x="3432944" y="4605975"/>
            <a:ext cx="1686552" cy="369332"/>
          </a:xfrm>
          <a:prstGeom prst="rect">
            <a:avLst/>
          </a:prstGeom>
          <a:noFill/>
        </p:spPr>
        <p:txBody>
          <a:bodyPr wrap="none" rtlCol="0">
            <a:spAutoFit/>
          </a:bodyPr>
          <a:lstStyle/>
          <a:p>
            <a:r>
              <a:rPr lang="en-US" cap="small" dirty="0" smtClean="0">
                <a:solidFill>
                  <a:schemeClr val="tx1">
                    <a:lumMod val="65000"/>
                    <a:lumOff val="35000"/>
                  </a:schemeClr>
                </a:solidFill>
              </a:rPr>
              <a:t>Meet &amp; Greet</a:t>
            </a:r>
            <a:endParaRPr lang="en-US" cap="small" dirty="0">
              <a:solidFill>
                <a:schemeClr val="tx1">
                  <a:lumMod val="65000"/>
                  <a:lumOff val="35000"/>
                </a:schemeClr>
              </a:solidFill>
            </a:endParaRPr>
          </a:p>
        </p:txBody>
      </p:sp>
      <p:pic>
        <p:nvPicPr>
          <p:cNvPr id="74" name="Picture 73"/>
          <p:cNvPicPr>
            <a:picLocks noChangeAspect="1"/>
          </p:cNvPicPr>
          <p:nvPr/>
        </p:nvPicPr>
        <p:blipFill rotWithShape="1">
          <a:blip r:embed="rId23" cstate="print">
            <a:duotone>
              <a:schemeClr val="accent2">
                <a:shade val="45000"/>
                <a:satMod val="135000"/>
              </a:schemeClr>
              <a:prstClr val="white"/>
            </a:duotone>
            <a:extLst>
              <a:ext uri="{BEBA8EAE-BF5A-486C-A8C5-ECC9F3942E4B}">
                <a14:imgProps xmlns:a14="http://schemas.microsoft.com/office/drawing/2010/main">
                  <a14:imgLayer r:embed="rId24">
                    <a14:imgEffect>
                      <a14:backgroundRemoval t="25497" b="38103" l="35852" r="60327">
                        <a14:backgroundMark x1="57515" y1="37081" x2="57515" y2="37081"/>
                        <a14:backgroundMark x1="57599" y1="37081" x2="60118" y2="36059"/>
                      </a14:backgroundRemoval>
                    </a14:imgEffect>
                  </a14:imgLayer>
                </a14:imgProps>
              </a:ext>
              <a:ext uri="{28A0092B-C50C-407E-A947-70E740481C1C}">
                <a14:useLocalDpi xmlns:a14="http://schemas.microsoft.com/office/drawing/2010/main" val="0"/>
              </a:ext>
            </a:extLst>
          </a:blip>
          <a:srcRect l="34947" t="24177" r="39125" b="62166"/>
          <a:stretch/>
        </p:blipFill>
        <p:spPr>
          <a:xfrm>
            <a:off x="5302113" y="5113085"/>
            <a:ext cx="3757024" cy="1463040"/>
          </a:xfrm>
          <a:prstGeom prst="rect">
            <a:avLst/>
          </a:prstGeom>
        </p:spPr>
      </p:pic>
      <p:sp>
        <p:nvSpPr>
          <p:cNvPr id="75" name="TextBox 74"/>
          <p:cNvSpPr txBox="1"/>
          <p:nvPr/>
        </p:nvSpPr>
        <p:spPr>
          <a:xfrm rot="21048262">
            <a:off x="5675179" y="5763941"/>
            <a:ext cx="2511008" cy="369332"/>
          </a:xfrm>
          <a:prstGeom prst="rect">
            <a:avLst/>
          </a:prstGeom>
          <a:noFill/>
        </p:spPr>
        <p:txBody>
          <a:bodyPr wrap="none" rtlCol="0">
            <a:spAutoFit/>
          </a:bodyPr>
          <a:lstStyle/>
          <a:p>
            <a:r>
              <a:rPr lang="en-US" cap="small" dirty="0" smtClean="0">
                <a:solidFill>
                  <a:schemeClr val="tx1">
                    <a:lumMod val="65000"/>
                    <a:lumOff val="35000"/>
                  </a:schemeClr>
                </a:solidFill>
              </a:rPr>
              <a:t>Complete Paperwork</a:t>
            </a:r>
            <a:endParaRPr lang="en-US" cap="small" dirty="0">
              <a:solidFill>
                <a:schemeClr val="tx1">
                  <a:lumMod val="65000"/>
                  <a:lumOff val="35000"/>
                </a:schemeClr>
              </a:solidFill>
            </a:endParaRPr>
          </a:p>
        </p:txBody>
      </p:sp>
      <p:pic>
        <p:nvPicPr>
          <p:cNvPr id="76" name="Picture 75"/>
          <p:cNvPicPr>
            <a:picLocks noChangeAspect="1"/>
          </p:cNvPicPr>
          <p:nvPr/>
        </p:nvPicPr>
        <p:blipFill rotWithShape="1">
          <a:blip r:embed="rId31" cstate="print">
            <a:duotone>
              <a:schemeClr val="accent2">
                <a:shade val="45000"/>
                <a:satMod val="135000"/>
              </a:schemeClr>
              <a:prstClr val="white"/>
            </a:duotone>
            <a:extLst>
              <a:ext uri="{BEBA8EAE-BF5A-486C-A8C5-ECC9F3942E4B}">
                <a14:imgProps xmlns:a14="http://schemas.microsoft.com/office/drawing/2010/main">
                  <a14:imgLayer r:embed="rId32">
                    <a14:imgEffect>
                      <a14:backgroundRemoval t="27882" b="50767" l="20823" r="31402"/>
                    </a14:imgEffect>
                  </a14:imgLayer>
                </a14:imgProps>
              </a:ext>
              <a:ext uri="{28A0092B-C50C-407E-A947-70E740481C1C}">
                <a14:useLocalDpi xmlns:a14="http://schemas.microsoft.com/office/drawing/2010/main" val="0"/>
              </a:ext>
            </a:extLst>
          </a:blip>
          <a:srcRect l="19586" t="27929" r="67952" b="50000"/>
          <a:stretch/>
        </p:blipFill>
        <p:spPr>
          <a:xfrm rot="5400000" flipV="1">
            <a:off x="4369961" y="3262690"/>
            <a:ext cx="977692" cy="1280160"/>
          </a:xfrm>
          <a:prstGeom prst="rect">
            <a:avLst/>
          </a:prstGeom>
        </p:spPr>
      </p:pic>
      <p:pic>
        <p:nvPicPr>
          <p:cNvPr id="77" name="Picture 76"/>
          <p:cNvPicPr>
            <a:picLocks noChangeAspect="1"/>
          </p:cNvPicPr>
          <p:nvPr/>
        </p:nvPicPr>
        <p:blipFill rotWithShape="1">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ackgroundRemoval t="74419" b="97279" l="52145" r="71663">
                        <a14:foregroundMark x1="63566" y1="93617" x2="59518" y2="76843"/>
                        <a14:foregroundMark x1="55855" y1="86343" x2="65446" y2="78476"/>
                      </a14:backgroundRemoval>
                    </a14:imgEffect>
                  </a14:imgLayer>
                </a14:imgProps>
              </a:ext>
              <a:ext uri="{28A0092B-C50C-407E-A947-70E740481C1C}">
                <a14:useLocalDpi xmlns:a14="http://schemas.microsoft.com/office/drawing/2010/main" val="0"/>
              </a:ext>
            </a:extLst>
          </a:blip>
          <a:srcRect l="50000" t="73406" r="28083"/>
          <a:stretch/>
        </p:blipFill>
        <p:spPr>
          <a:xfrm>
            <a:off x="5995166" y="1533055"/>
            <a:ext cx="386852" cy="457200"/>
          </a:xfrm>
          <a:prstGeom prst="rect">
            <a:avLst/>
          </a:prstGeom>
        </p:spPr>
      </p:pic>
      <p:pic>
        <p:nvPicPr>
          <p:cNvPr id="78" name="Picture 77"/>
          <p:cNvPicPr>
            <a:picLocks noChangeAspect="1"/>
          </p:cNvPicPr>
          <p:nvPr/>
        </p:nvPicPr>
        <p:blipFill rotWithShape="1">
          <a:blip r:embed="rId14" cstate="print">
            <a:duotone>
              <a:schemeClr val="accent2">
                <a:shade val="45000"/>
                <a:satMod val="135000"/>
              </a:schemeClr>
              <a:prstClr val="white"/>
            </a:duotone>
            <a:extLst>
              <a:ext uri="{BEBA8EAE-BF5A-486C-A8C5-ECC9F3942E4B}">
                <a14:imgProps xmlns:a14="http://schemas.microsoft.com/office/drawing/2010/main">
                  <a14:imgLayer r:embed="rId15">
                    <a14:imgEffect>
                      <a14:backgroundRemoval t="27561" b="47848" l="28048" r="49494">
                        <a14:foregroundMark x1="39663" y1="45769" x2="38892" y2="29490"/>
                        <a14:foregroundMark x1="33976" y1="35576" x2="43614" y2="35774"/>
                        <a14:foregroundMark x1="33060" y1="38743" x2="42072" y2="31024"/>
                        <a14:foregroundMark x1="35373" y1="30579" x2="42554" y2="37655"/>
                      </a14:backgroundRemoval>
                    </a14:imgEffect>
                  </a14:imgLayer>
                </a14:imgProps>
              </a:ext>
              <a:ext uri="{28A0092B-C50C-407E-A947-70E740481C1C}">
                <a14:useLocalDpi xmlns:a14="http://schemas.microsoft.com/office/drawing/2010/main" val="0"/>
              </a:ext>
            </a:extLst>
          </a:blip>
          <a:srcRect l="26626" t="27476" r="50231" b="52014"/>
          <a:stretch/>
        </p:blipFill>
        <p:spPr>
          <a:xfrm>
            <a:off x="7325593" y="2996506"/>
            <a:ext cx="423729" cy="365760"/>
          </a:xfrm>
          <a:prstGeom prst="rect">
            <a:avLst/>
          </a:prstGeom>
        </p:spPr>
      </p:pic>
      <p:pic>
        <p:nvPicPr>
          <p:cNvPr id="79" name="Picture 78"/>
          <p:cNvPicPr>
            <a:picLocks noChangeAspect="1"/>
          </p:cNvPicPr>
          <p:nvPr/>
        </p:nvPicPr>
        <p:blipFill rotWithShape="1">
          <a:blip r:embed="rId14" cstate="print">
            <a:duotone>
              <a:schemeClr val="accent2">
                <a:shade val="45000"/>
                <a:satMod val="135000"/>
              </a:schemeClr>
              <a:prstClr val="white"/>
            </a:duotone>
            <a:extLst>
              <a:ext uri="{BEBA8EAE-BF5A-486C-A8C5-ECC9F3942E4B}">
                <a14:imgProps xmlns:a14="http://schemas.microsoft.com/office/drawing/2010/main">
                  <a14:imgLayer r:embed="rId15">
                    <a14:imgEffect>
                      <a14:backgroundRemoval t="27561" b="47848" l="28048" r="49494">
                        <a14:foregroundMark x1="39663" y1="45769" x2="38892" y2="29490"/>
                        <a14:foregroundMark x1="33976" y1="35576" x2="43614" y2="35774"/>
                        <a14:foregroundMark x1="33060" y1="38743" x2="42072" y2="31024"/>
                        <a14:foregroundMark x1="35373" y1="30579" x2="42554" y2="37655"/>
                      </a14:backgroundRemoval>
                    </a14:imgEffect>
                  </a14:imgLayer>
                </a14:imgProps>
              </a:ext>
              <a:ext uri="{28A0092B-C50C-407E-A947-70E740481C1C}">
                <a14:useLocalDpi xmlns:a14="http://schemas.microsoft.com/office/drawing/2010/main" val="0"/>
              </a:ext>
            </a:extLst>
          </a:blip>
          <a:srcRect l="26626" t="27476" r="50231" b="52014"/>
          <a:stretch/>
        </p:blipFill>
        <p:spPr>
          <a:xfrm>
            <a:off x="4858807" y="4704286"/>
            <a:ext cx="423729" cy="365760"/>
          </a:xfrm>
          <a:prstGeom prst="rect">
            <a:avLst/>
          </a:prstGeom>
        </p:spPr>
      </p:pic>
      <p:sp>
        <p:nvSpPr>
          <p:cNvPr id="80" name="Rectangle 79"/>
          <p:cNvSpPr/>
          <p:nvPr/>
        </p:nvSpPr>
        <p:spPr>
          <a:xfrm>
            <a:off x="594305" y="5630248"/>
            <a:ext cx="1567556" cy="307777"/>
          </a:xfrm>
          <a:prstGeom prst="rect">
            <a:avLst/>
          </a:prstGeom>
        </p:spPr>
        <p:txBody>
          <a:bodyPr wrap="square">
            <a:spAutoFit/>
          </a:bodyPr>
          <a:lstStyle/>
          <a:p>
            <a:r>
              <a:rPr lang="en-US" sz="1400" cap="small" dirty="0" smtClean="0">
                <a:solidFill>
                  <a:schemeClr val="tx1">
                    <a:lumMod val="65000"/>
                    <a:lumOff val="35000"/>
                  </a:schemeClr>
                </a:solidFill>
              </a:rPr>
              <a:t>Foster</a:t>
            </a:r>
            <a:endParaRPr lang="en-US" sz="1400" dirty="0"/>
          </a:p>
        </p:txBody>
      </p:sp>
      <p:pic>
        <p:nvPicPr>
          <p:cNvPr id="63" name="Picture 62"/>
          <p:cNvPicPr>
            <a:picLocks noChangeAspect="1"/>
          </p:cNvPicPr>
          <p:nvPr/>
        </p:nvPicPr>
        <p:blipFill rotWithShape="1">
          <a:blip r:embed="rId33" cstate="print">
            <a:duotone>
              <a:schemeClr val="accent2">
                <a:shade val="45000"/>
                <a:satMod val="135000"/>
              </a:schemeClr>
              <a:prstClr val="white"/>
            </a:duotone>
            <a:extLst>
              <a:ext uri="{BEBA8EAE-BF5A-486C-A8C5-ECC9F3942E4B}">
                <a14:imgProps xmlns:a14="http://schemas.microsoft.com/office/drawing/2010/main">
                  <a14:imgLayer r:embed="rId34">
                    <a14:imgEffect>
                      <a14:backgroundRemoval t="4206" b="25334" l="5494" r="25928">
                        <a14:foregroundMark x1="14120" y1="23602" x2="16386" y2="6432"/>
                        <a14:foregroundMark x1="10602" y1="11084" x2="21205" y2="11084"/>
                        <a14:foregroundMark x1="11711" y1="8164" x2="22940" y2="22712"/>
                        <a14:foregroundMark x1="8337" y1="19941" x2="20819" y2="9055"/>
                        <a14:foregroundMark x1="23373" y1="17318" x2="10169" y2="16032"/>
                        <a14:foregroundMark x1="19663" y1="23899" x2="13301" y2="6136"/>
                        <a14:foregroundMark x1="10747" y1="14250" x2="20096" y2="7125"/>
                        <a14:foregroundMark x1="21928" y1="15735" x2="19518" y2="12815"/>
                      </a14:backgroundRemoval>
                    </a14:imgEffect>
                  </a14:imgLayer>
                </a14:imgProps>
              </a:ext>
              <a:ext uri="{28A0092B-C50C-407E-A947-70E740481C1C}">
                <a14:useLocalDpi xmlns:a14="http://schemas.microsoft.com/office/drawing/2010/main" val="0"/>
              </a:ext>
            </a:extLst>
          </a:blip>
          <a:srcRect l="5602" t="4668" r="74096" b="75087"/>
          <a:stretch/>
        </p:blipFill>
        <p:spPr>
          <a:xfrm>
            <a:off x="46873" y="5517279"/>
            <a:ext cx="376583" cy="365760"/>
          </a:xfrm>
          <a:prstGeom prst="rect">
            <a:avLst/>
          </a:prstGeom>
        </p:spPr>
      </p:pic>
      <p:pic>
        <p:nvPicPr>
          <p:cNvPr id="83" name="Picture 82"/>
          <p:cNvPicPr>
            <a:picLocks noChangeAspect="1"/>
          </p:cNvPicPr>
          <p:nvPr/>
        </p:nvPicPr>
        <p:blipFill rotWithShape="1">
          <a:blip r:embed="rId35" cstate="print">
            <a:duotone>
              <a:schemeClr val="accent2">
                <a:shade val="45000"/>
                <a:satMod val="135000"/>
              </a:schemeClr>
              <a:prstClr val="white"/>
            </a:duotone>
            <a:extLst>
              <a:ext uri="{BEBA8EAE-BF5A-486C-A8C5-ECC9F3942E4B}">
                <a14:imgProps xmlns:a14="http://schemas.microsoft.com/office/drawing/2010/main">
                  <a14:imgLayer r:embed="rId36">
                    <a14:imgEffect>
                      <a14:backgroundRemoval t="4206" b="25334" l="5494" r="25928">
                        <a14:foregroundMark x1="14120" y1="23602" x2="16386" y2="6432"/>
                        <a14:foregroundMark x1="10602" y1="11084" x2="21205" y2="11084"/>
                        <a14:foregroundMark x1="11711" y1="8164" x2="22940" y2="22712"/>
                        <a14:foregroundMark x1="8337" y1="19941" x2="20819" y2="9055"/>
                        <a14:foregroundMark x1="23373" y1="17318" x2="10169" y2="16032"/>
                        <a14:foregroundMark x1="19663" y1="23899" x2="13301" y2="6136"/>
                        <a14:foregroundMark x1="10747" y1="14250" x2="20096" y2="7125"/>
                        <a14:foregroundMark x1="21928" y1="15735" x2="19518" y2="12815"/>
                      </a14:backgroundRemoval>
                    </a14:imgEffect>
                  </a14:imgLayer>
                </a14:imgProps>
              </a:ext>
              <a:ext uri="{28A0092B-C50C-407E-A947-70E740481C1C}">
                <a14:useLocalDpi xmlns:a14="http://schemas.microsoft.com/office/drawing/2010/main" val="0"/>
              </a:ext>
            </a:extLst>
          </a:blip>
          <a:srcRect l="5602" t="4668" r="74096" b="75087"/>
          <a:stretch/>
        </p:blipFill>
        <p:spPr>
          <a:xfrm>
            <a:off x="5146023" y="4445918"/>
            <a:ext cx="376583" cy="365760"/>
          </a:xfrm>
          <a:prstGeom prst="rect">
            <a:avLst/>
          </a:prstGeom>
        </p:spPr>
      </p:pic>
      <p:pic>
        <p:nvPicPr>
          <p:cNvPr id="85" name="Picture 84"/>
          <p:cNvPicPr>
            <a:picLocks noChangeAspect="1"/>
          </p:cNvPicPr>
          <p:nvPr/>
        </p:nvPicPr>
        <p:blipFill rotWithShape="1">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backgroundRemoval t="27511" b="47650" l="2795" r="27229">
                        <a14:foregroundMark x1="14602" y1="46363" x2="11084" y2="31865"/>
                        <a14:foregroundMark x1="8916" y1="37308" x2="25349" y2="32311"/>
                        <a14:foregroundMark x1="18313" y1="29886" x2="21542" y2="38050"/>
                      </a14:backgroundRemoval>
                    </a14:imgEffect>
                  </a14:imgLayer>
                </a14:imgProps>
              </a:ext>
              <a:ext uri="{28A0092B-C50C-407E-A947-70E740481C1C}">
                <a14:useLocalDpi xmlns:a14="http://schemas.microsoft.com/office/drawing/2010/main" val="0"/>
              </a:ext>
            </a:extLst>
          </a:blip>
          <a:srcRect t="27150" r="71304" b="50000"/>
          <a:stretch/>
        </p:blipFill>
        <p:spPr>
          <a:xfrm>
            <a:off x="4377132" y="4817440"/>
            <a:ext cx="589494" cy="457200"/>
          </a:xfrm>
          <a:prstGeom prst="rect">
            <a:avLst/>
          </a:prstGeom>
        </p:spPr>
      </p:pic>
      <p:pic>
        <p:nvPicPr>
          <p:cNvPr id="86" name="Picture 85"/>
          <p:cNvPicPr>
            <a:picLocks noChangeAspect="1"/>
          </p:cNvPicPr>
          <p:nvPr/>
        </p:nvPicPr>
        <p:blipFill rotWithShape="1">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backgroundRemoval t="50421" b="71747" l="52241" r="73301">
                        <a14:foregroundMark x1="57735" y1="70708" x2="62602" y2="53637"/>
                        <a14:foregroundMark x1="55855" y1="57843" x2="66072" y2="57694"/>
                      </a14:backgroundRemoval>
                    </a14:imgEffect>
                  </a14:imgLayer>
                </a14:imgProps>
              </a:ext>
              <a:ext uri="{28A0092B-C50C-407E-A947-70E740481C1C}">
                <a14:useLocalDpi xmlns:a14="http://schemas.microsoft.com/office/drawing/2010/main" val="0"/>
              </a:ext>
            </a:extLst>
          </a:blip>
          <a:srcRect l="51565" t="49857" r="24177" b="25753"/>
          <a:stretch/>
        </p:blipFill>
        <p:spPr>
          <a:xfrm>
            <a:off x="8303041" y="5598306"/>
            <a:ext cx="466884" cy="457200"/>
          </a:xfrm>
          <a:prstGeom prst="rect">
            <a:avLst/>
          </a:prstGeom>
        </p:spPr>
      </p:pic>
      <p:pic>
        <p:nvPicPr>
          <p:cNvPr id="87" name="Picture 86"/>
          <p:cNvPicPr>
            <a:picLocks noChangeAspect="1"/>
          </p:cNvPicPr>
          <p:nvPr/>
        </p:nvPicPr>
        <p:blipFill rotWithShape="1">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backgroundRemoval t="27511" b="47650" l="2795" r="27229">
                        <a14:foregroundMark x1="14602" y1="46363" x2="11084" y2="31865"/>
                        <a14:foregroundMark x1="8916" y1="37308" x2="25349" y2="32311"/>
                        <a14:foregroundMark x1="18313" y1="29886" x2="21542" y2="38050"/>
                      </a14:backgroundRemoval>
                    </a14:imgEffect>
                  </a14:imgLayer>
                </a14:imgProps>
              </a:ext>
              <a:ext uri="{28A0092B-C50C-407E-A947-70E740481C1C}">
                <a14:useLocalDpi xmlns:a14="http://schemas.microsoft.com/office/drawing/2010/main" val="0"/>
              </a:ext>
            </a:extLst>
          </a:blip>
          <a:srcRect t="27150" r="71304" b="50000"/>
          <a:stretch/>
        </p:blipFill>
        <p:spPr>
          <a:xfrm>
            <a:off x="7823207" y="5776423"/>
            <a:ext cx="589494" cy="457200"/>
          </a:xfrm>
          <a:prstGeom prst="rect">
            <a:avLst/>
          </a:prstGeom>
        </p:spPr>
      </p:pic>
      <p:sp>
        <p:nvSpPr>
          <p:cNvPr id="82" name="TextBox 81"/>
          <p:cNvSpPr txBox="1"/>
          <p:nvPr/>
        </p:nvSpPr>
        <p:spPr>
          <a:xfrm>
            <a:off x="2348675" y="6521643"/>
            <a:ext cx="2373278" cy="276999"/>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200" i="1" dirty="0"/>
              <a:t>As Is Process Map in Appendix</a:t>
            </a:r>
          </a:p>
        </p:txBody>
      </p:sp>
      <p:pic>
        <p:nvPicPr>
          <p:cNvPr id="88" name="Picture 87"/>
          <p:cNvPicPr>
            <a:picLocks noChangeAspect="1"/>
          </p:cNvPicPr>
          <p:nvPr/>
        </p:nvPicPr>
        <p:blipFill rotWithShape="1">
          <a:blip r:embed="rId37" cstate="print">
            <a:extLst>
              <a:ext uri="{28A0092B-C50C-407E-A947-70E740481C1C}">
                <a14:useLocalDpi xmlns:a14="http://schemas.microsoft.com/office/drawing/2010/main" val="0"/>
              </a:ext>
            </a:extLst>
          </a:blip>
          <a:srcRect l="41814" t="20681" r="40099" b="61635"/>
          <a:stretch/>
        </p:blipFill>
        <p:spPr>
          <a:xfrm>
            <a:off x="5761349" y="4247086"/>
            <a:ext cx="467633" cy="457200"/>
          </a:xfrm>
          <a:prstGeom prst="rect">
            <a:avLst/>
          </a:prstGeom>
        </p:spPr>
      </p:pic>
      <p:pic>
        <p:nvPicPr>
          <p:cNvPr id="89" name="Picture 88"/>
          <p:cNvPicPr>
            <a:picLocks noChangeAspect="1"/>
          </p:cNvPicPr>
          <p:nvPr/>
        </p:nvPicPr>
        <p:blipFill rotWithShape="1">
          <a:blip r:embed="rId38" cstate="print">
            <a:extLst>
              <a:ext uri="{28A0092B-C50C-407E-A947-70E740481C1C}">
                <a14:useLocalDpi xmlns:a14="http://schemas.microsoft.com/office/drawing/2010/main" val="0"/>
              </a:ext>
            </a:extLst>
          </a:blip>
          <a:srcRect l="20129" t="20682" r="61919" b="59517"/>
          <a:stretch/>
        </p:blipFill>
        <p:spPr>
          <a:xfrm>
            <a:off x="5072052" y="5570285"/>
            <a:ext cx="497380" cy="548640"/>
          </a:xfrm>
          <a:prstGeom prst="rect">
            <a:avLst/>
          </a:prstGeom>
        </p:spPr>
      </p:pic>
      <p:sp>
        <p:nvSpPr>
          <p:cNvPr id="2" name="TextBox 1"/>
          <p:cNvSpPr txBox="1"/>
          <p:nvPr/>
        </p:nvSpPr>
        <p:spPr>
          <a:xfrm>
            <a:off x="6954117" y="701412"/>
            <a:ext cx="1942233" cy="1323439"/>
          </a:xfrm>
          <a:prstGeom prst="rect">
            <a:avLst/>
          </a:prstGeom>
          <a:noFill/>
        </p:spPr>
        <p:txBody>
          <a:bodyPr wrap="square" rtlCol="0">
            <a:spAutoFit/>
          </a:bodyPr>
          <a:lstStyle>
            <a:defPPr>
              <a:defRPr lang="en-US"/>
            </a:defPPr>
            <a:lvl1pPr>
              <a:defRPr sz="1000" i="1" cap="small">
                <a:solidFill>
                  <a:schemeClr val="tx1">
                    <a:lumMod val="65000"/>
                    <a:lumOff val="35000"/>
                  </a:schemeClr>
                </a:solidFill>
              </a:defRPr>
            </a:lvl1pPr>
          </a:lstStyle>
          <a:p>
            <a:pPr marL="171450" indent="-171450">
              <a:buFont typeface="Arial" panose="020B0604020202020204" pitchFamily="34" charset="0"/>
              <a:buChar char="•"/>
            </a:pPr>
            <a:r>
              <a:rPr lang="en-US" dirty="0"/>
              <a:t>Information </a:t>
            </a:r>
            <a:r>
              <a:rPr lang="en-US" dirty="0" smtClean="0"/>
              <a:t>captured not always in the same format i.e. (phone number 123-456-7890 vs (123) 456-7890</a:t>
            </a:r>
          </a:p>
          <a:p>
            <a:pPr marL="171450" indent="-171450">
              <a:buFont typeface="Arial" panose="020B0604020202020204" pitchFamily="34" charset="0"/>
              <a:buChar char="•"/>
            </a:pPr>
            <a:r>
              <a:rPr lang="en-US" dirty="0" smtClean="0"/>
              <a:t>Sometimes information isn’t complete emails are often missed</a:t>
            </a:r>
            <a:endParaRPr lang="en-US" dirty="0"/>
          </a:p>
        </p:txBody>
      </p:sp>
      <p:sp>
        <p:nvSpPr>
          <p:cNvPr id="84" name="TextBox 83"/>
          <p:cNvSpPr txBox="1"/>
          <p:nvPr/>
        </p:nvSpPr>
        <p:spPr>
          <a:xfrm>
            <a:off x="2690087" y="2723154"/>
            <a:ext cx="2031866" cy="1015663"/>
          </a:xfrm>
          <a:prstGeom prst="rect">
            <a:avLst/>
          </a:prstGeom>
          <a:noFill/>
        </p:spPr>
        <p:txBody>
          <a:bodyPr wrap="square" rtlCol="0">
            <a:spAutoFit/>
          </a:bodyPr>
          <a:lstStyle>
            <a:defPPr>
              <a:defRPr lang="en-US"/>
            </a:defPPr>
            <a:lvl1pPr>
              <a:defRPr sz="1000" i="1" cap="small">
                <a:solidFill>
                  <a:schemeClr val="tx1">
                    <a:lumMod val="65000"/>
                    <a:lumOff val="35000"/>
                  </a:schemeClr>
                </a:solidFill>
              </a:defRPr>
            </a:lvl1pPr>
          </a:lstStyle>
          <a:p>
            <a:pPr marL="171450" indent="-171450">
              <a:buFont typeface="Arial" panose="020B0604020202020204" pitchFamily="34" charset="0"/>
              <a:buChar char="•"/>
            </a:pPr>
            <a:r>
              <a:rPr lang="en-US" dirty="0" smtClean="0"/>
              <a:t>Information is transferred from email to access database duplication of effort</a:t>
            </a:r>
          </a:p>
          <a:p>
            <a:pPr marL="171450" indent="-171450">
              <a:buFont typeface="Arial" panose="020B0604020202020204" pitchFamily="34" charset="0"/>
              <a:buChar char="•"/>
            </a:pPr>
            <a:r>
              <a:rPr lang="en-US" dirty="0" smtClean="0"/>
              <a:t>Only 1 user has access to database</a:t>
            </a:r>
            <a:endParaRPr lang="en-US" dirty="0"/>
          </a:p>
        </p:txBody>
      </p:sp>
      <p:sp>
        <p:nvSpPr>
          <p:cNvPr id="91" name="TextBox 90"/>
          <p:cNvSpPr txBox="1"/>
          <p:nvPr/>
        </p:nvSpPr>
        <p:spPr>
          <a:xfrm>
            <a:off x="6283842" y="4109554"/>
            <a:ext cx="2347306" cy="1015663"/>
          </a:xfrm>
          <a:prstGeom prst="rect">
            <a:avLst/>
          </a:prstGeom>
          <a:noFill/>
        </p:spPr>
        <p:txBody>
          <a:bodyPr wrap="square" rtlCol="0">
            <a:spAutoFit/>
          </a:bodyPr>
          <a:lstStyle>
            <a:defPPr>
              <a:defRPr lang="en-US"/>
            </a:defPPr>
            <a:lvl1pPr>
              <a:defRPr sz="1000" i="1" cap="small">
                <a:solidFill>
                  <a:schemeClr val="tx1">
                    <a:lumMod val="65000"/>
                    <a:lumOff val="35000"/>
                  </a:schemeClr>
                </a:solidFill>
              </a:defRPr>
            </a:lvl1pPr>
          </a:lstStyle>
          <a:p>
            <a:pPr marL="171450" indent="-171450">
              <a:buFont typeface="Arial" panose="020B0604020202020204" pitchFamily="34" charset="0"/>
              <a:buChar char="•"/>
            </a:pPr>
            <a:r>
              <a:rPr lang="en-US" dirty="0" smtClean="0"/>
              <a:t>Adoption Chair and Foster chair using their own spreadsheets lag in the information being accurate</a:t>
            </a:r>
          </a:p>
          <a:p>
            <a:pPr marL="171450" indent="-171450">
              <a:buFont typeface="Arial" panose="020B0604020202020204" pitchFamily="34" charset="0"/>
              <a:buChar char="•"/>
            </a:pPr>
            <a:r>
              <a:rPr lang="en-US" dirty="0" smtClean="0"/>
              <a:t>Adoption chair manually tallies adoption counts</a:t>
            </a:r>
            <a:endParaRPr lang="en-US" dirty="0"/>
          </a:p>
        </p:txBody>
      </p:sp>
      <p:sp>
        <p:nvSpPr>
          <p:cNvPr id="94" name="TextBox 93"/>
          <p:cNvSpPr txBox="1"/>
          <p:nvPr/>
        </p:nvSpPr>
        <p:spPr>
          <a:xfrm>
            <a:off x="2558552" y="5565677"/>
            <a:ext cx="2347306" cy="861774"/>
          </a:xfrm>
          <a:prstGeom prst="rect">
            <a:avLst/>
          </a:prstGeom>
          <a:noFill/>
        </p:spPr>
        <p:txBody>
          <a:bodyPr wrap="square" rtlCol="0">
            <a:spAutoFit/>
          </a:bodyPr>
          <a:lstStyle>
            <a:defPPr>
              <a:defRPr lang="en-US"/>
            </a:defPPr>
            <a:lvl1pPr>
              <a:defRPr sz="1000" i="1" cap="small">
                <a:solidFill>
                  <a:schemeClr val="tx1">
                    <a:lumMod val="65000"/>
                    <a:lumOff val="35000"/>
                  </a:schemeClr>
                </a:solidFill>
              </a:defRPr>
            </a:lvl1pPr>
          </a:lstStyle>
          <a:p>
            <a:pPr marL="171450" indent="-171450">
              <a:buFont typeface="Arial" panose="020B0604020202020204" pitchFamily="34" charset="0"/>
              <a:buChar char="•"/>
            </a:pPr>
            <a:r>
              <a:rPr lang="en-US" dirty="0" smtClean="0"/>
              <a:t>Adopter info captured on paper document needs to be transferred to database</a:t>
            </a:r>
          </a:p>
          <a:p>
            <a:pPr marL="171450" indent="-171450">
              <a:buFont typeface="Arial" panose="020B0604020202020204" pitchFamily="34" charset="0"/>
              <a:buChar char="•"/>
            </a:pPr>
            <a:r>
              <a:rPr lang="en-US" dirty="0" smtClean="0"/>
              <a:t>Time lag- scanned word doc not always sent to clerk</a:t>
            </a:r>
            <a:endParaRPr lang="en-US" dirty="0"/>
          </a:p>
        </p:txBody>
      </p:sp>
      <p:sp>
        <p:nvSpPr>
          <p:cNvPr id="95" name="Rectangle 94"/>
          <p:cNvSpPr/>
          <p:nvPr/>
        </p:nvSpPr>
        <p:spPr>
          <a:xfrm>
            <a:off x="6956791" y="674084"/>
            <a:ext cx="2025284" cy="1316172"/>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grpSp>
        <p:nvGrpSpPr>
          <p:cNvPr id="21" name="Group 20"/>
          <p:cNvGrpSpPr/>
          <p:nvPr/>
        </p:nvGrpSpPr>
        <p:grpSpPr>
          <a:xfrm>
            <a:off x="6800719" y="477685"/>
            <a:ext cx="312144" cy="312144"/>
            <a:chOff x="6083221" y="514504"/>
            <a:chExt cx="312144" cy="312144"/>
          </a:xfrm>
        </p:grpSpPr>
        <p:sp>
          <p:nvSpPr>
            <p:cNvPr id="11" name="Oval 10"/>
            <p:cNvSpPr/>
            <p:nvPr/>
          </p:nvSpPr>
          <p:spPr>
            <a:xfrm>
              <a:off x="6083221" y="514504"/>
              <a:ext cx="312144" cy="312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8" name="Picture 7"/>
            <p:cNvPicPr>
              <a:picLocks noChangeAspect="1"/>
            </p:cNvPicPr>
            <p:nvPr/>
          </p:nvPicPr>
          <p:blipFill>
            <a:blip r:embed="rId3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83221" y="514504"/>
              <a:ext cx="312144" cy="312144"/>
            </a:xfrm>
            <a:prstGeom prst="rect">
              <a:avLst/>
            </a:prstGeom>
          </p:spPr>
        </p:pic>
      </p:grpSp>
      <p:sp>
        <p:nvSpPr>
          <p:cNvPr id="96" name="Rectangle 95"/>
          <p:cNvSpPr/>
          <p:nvPr/>
        </p:nvSpPr>
        <p:spPr>
          <a:xfrm>
            <a:off x="2605604" y="2664091"/>
            <a:ext cx="2253203" cy="1185615"/>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grpSp>
        <p:nvGrpSpPr>
          <p:cNvPr id="97" name="Group 96"/>
          <p:cNvGrpSpPr/>
          <p:nvPr/>
        </p:nvGrpSpPr>
        <p:grpSpPr>
          <a:xfrm>
            <a:off x="2480907" y="2502170"/>
            <a:ext cx="312144" cy="312144"/>
            <a:chOff x="6083221" y="514504"/>
            <a:chExt cx="312144" cy="312144"/>
          </a:xfrm>
        </p:grpSpPr>
        <p:sp>
          <p:nvSpPr>
            <p:cNvPr id="98" name="Oval 97"/>
            <p:cNvSpPr/>
            <p:nvPr/>
          </p:nvSpPr>
          <p:spPr>
            <a:xfrm>
              <a:off x="6083221" y="514504"/>
              <a:ext cx="312144" cy="312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99" name="Picture 98"/>
            <p:cNvPicPr>
              <a:picLocks noChangeAspect="1"/>
            </p:cNvPicPr>
            <p:nvPr/>
          </p:nvPicPr>
          <p:blipFill>
            <a:blip r:embed="rId3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83221" y="514504"/>
              <a:ext cx="312144" cy="312144"/>
            </a:xfrm>
            <a:prstGeom prst="rect">
              <a:avLst/>
            </a:prstGeom>
          </p:spPr>
        </p:pic>
      </p:grpSp>
      <p:sp>
        <p:nvSpPr>
          <p:cNvPr id="100" name="Rectangle 99"/>
          <p:cNvSpPr/>
          <p:nvPr/>
        </p:nvSpPr>
        <p:spPr>
          <a:xfrm>
            <a:off x="6294424" y="3975632"/>
            <a:ext cx="2408766" cy="1094414"/>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grpSp>
        <p:nvGrpSpPr>
          <p:cNvPr id="101" name="Group 100"/>
          <p:cNvGrpSpPr/>
          <p:nvPr/>
        </p:nvGrpSpPr>
        <p:grpSpPr>
          <a:xfrm>
            <a:off x="6154730" y="3849706"/>
            <a:ext cx="312144" cy="312144"/>
            <a:chOff x="6083221" y="514504"/>
            <a:chExt cx="312144" cy="312144"/>
          </a:xfrm>
        </p:grpSpPr>
        <p:sp>
          <p:nvSpPr>
            <p:cNvPr id="102" name="Oval 101"/>
            <p:cNvSpPr/>
            <p:nvPr/>
          </p:nvSpPr>
          <p:spPr>
            <a:xfrm>
              <a:off x="6083221" y="514504"/>
              <a:ext cx="312144" cy="312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103" name="Picture 102"/>
            <p:cNvPicPr>
              <a:picLocks noChangeAspect="1"/>
            </p:cNvPicPr>
            <p:nvPr/>
          </p:nvPicPr>
          <p:blipFill>
            <a:blip r:embed="rId3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83221" y="514504"/>
              <a:ext cx="312144" cy="312144"/>
            </a:xfrm>
            <a:prstGeom prst="rect">
              <a:avLst/>
            </a:prstGeom>
          </p:spPr>
        </p:pic>
      </p:grpSp>
      <p:sp>
        <p:nvSpPr>
          <p:cNvPr id="107" name="Rectangle 106"/>
          <p:cNvSpPr/>
          <p:nvPr/>
        </p:nvSpPr>
        <p:spPr>
          <a:xfrm>
            <a:off x="2501637" y="5488188"/>
            <a:ext cx="2408766" cy="920837"/>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grpSp>
        <p:nvGrpSpPr>
          <p:cNvPr id="104" name="Group 103"/>
          <p:cNvGrpSpPr/>
          <p:nvPr/>
        </p:nvGrpSpPr>
        <p:grpSpPr>
          <a:xfrm>
            <a:off x="2377943" y="5341674"/>
            <a:ext cx="312144" cy="312144"/>
            <a:chOff x="6083221" y="514504"/>
            <a:chExt cx="312144" cy="312144"/>
          </a:xfrm>
        </p:grpSpPr>
        <p:sp>
          <p:nvSpPr>
            <p:cNvPr id="105" name="Oval 104"/>
            <p:cNvSpPr/>
            <p:nvPr/>
          </p:nvSpPr>
          <p:spPr>
            <a:xfrm>
              <a:off x="6083221" y="514504"/>
              <a:ext cx="312144" cy="312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106" name="Picture 105"/>
            <p:cNvPicPr>
              <a:picLocks noChangeAspect="1"/>
            </p:cNvPicPr>
            <p:nvPr/>
          </p:nvPicPr>
          <p:blipFill>
            <a:blip r:embed="rId3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83221" y="514504"/>
              <a:ext cx="312144" cy="312144"/>
            </a:xfrm>
            <a:prstGeom prst="rect">
              <a:avLst/>
            </a:prstGeom>
          </p:spPr>
        </p:pic>
      </p:grpSp>
    </p:spTree>
    <p:extLst>
      <p:ext uri="{BB962C8B-B14F-4D97-AF65-F5344CB8AC3E}">
        <p14:creationId xmlns:p14="http://schemas.microsoft.com/office/powerpoint/2010/main" val="275393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Object 69" hidden="1"/>
          <p:cNvGraphicFramePr>
            <a:graphicFrameLocks noChangeAspect="1"/>
          </p:cNvGraphicFramePr>
          <p:nvPr>
            <p:custDataLst>
              <p:tags r:id="rId2"/>
            </p:custDataLst>
            <p:extLst>
              <p:ext uri="{D42A27DB-BD31-4B8C-83A1-F6EECF244321}">
                <p14:modId xmlns:p14="http://schemas.microsoft.com/office/powerpoint/2010/main" val="42861176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493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12"/>
          </p:nvPr>
        </p:nvSpPr>
        <p:spPr/>
        <p:txBody>
          <a:bodyPr/>
          <a:lstStyle/>
          <a:p>
            <a:pPr>
              <a:defRPr/>
            </a:pPr>
            <a:fld id="{E910D6DC-BA1E-4692-BD46-EE301AFE9922}" type="slidenum">
              <a:rPr lang="en-US" smtClean="0">
                <a:solidFill>
                  <a:srgbClr val="000000">
                    <a:lumMod val="50000"/>
                    <a:lumOff val="50000"/>
                  </a:srgbClr>
                </a:solidFill>
              </a:rPr>
              <a:pPr>
                <a:defRPr/>
              </a:pPr>
              <a:t>4</a:t>
            </a:fld>
            <a:endParaRPr lang="en-US" dirty="0">
              <a:solidFill>
                <a:srgbClr val="000000">
                  <a:lumMod val="50000"/>
                  <a:lumOff val="50000"/>
                </a:srgbClr>
              </a:solidFill>
            </a:endParaRPr>
          </a:p>
        </p:txBody>
      </p:sp>
      <p:sp>
        <p:nvSpPr>
          <p:cNvPr id="6" name="Title 3"/>
          <p:cNvSpPr txBox="1">
            <a:spLocks/>
          </p:cNvSpPr>
          <p:nvPr/>
        </p:nvSpPr>
        <p:spPr bwMode="gray">
          <a:xfrm>
            <a:off x="0" y="-1"/>
            <a:ext cx="2277208" cy="72096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chorCtr="0">
            <a:normAutofit/>
          </a:bodyPr>
          <a:lstStyle>
            <a:lvl1pPr algn="l" defTabSz="914400" rtl="0" eaLnBrk="1" latinLnBrk="0" hangingPunct="1">
              <a:spcBef>
                <a:spcPct val="0"/>
              </a:spcBef>
              <a:buNone/>
              <a:defRPr sz="18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spcAft>
                <a:spcPts val="0"/>
              </a:spcAft>
            </a:pPr>
            <a:r>
              <a:rPr lang="en-US" sz="2000" b="1" cap="small" dirty="0" smtClean="0">
                <a:solidFill>
                  <a:schemeClr val="accent2"/>
                </a:solidFill>
                <a:latin typeface="+mj-lt"/>
                <a:cs typeface="Arial" charset="0"/>
              </a:rPr>
              <a:t>Database Model</a:t>
            </a:r>
            <a:endParaRPr lang="en-US" sz="2000" b="1" cap="small" dirty="0">
              <a:solidFill>
                <a:schemeClr val="accent2"/>
              </a:solidFill>
              <a:latin typeface="+mj-lt"/>
              <a:cs typeface="Arial" charset="0"/>
            </a:endParaRPr>
          </a:p>
        </p:txBody>
      </p:sp>
      <p:sp>
        <p:nvSpPr>
          <p:cNvPr id="7" name="TextBox 6"/>
          <p:cNvSpPr txBox="1"/>
          <p:nvPr/>
        </p:nvSpPr>
        <p:spPr>
          <a:xfrm>
            <a:off x="3907426" y="1727983"/>
            <a:ext cx="1724720" cy="348067"/>
          </a:xfrm>
          <a:prstGeom prst="rect">
            <a:avLst/>
          </a:prstGeom>
          <a:noFill/>
        </p:spPr>
        <p:txBody>
          <a:bodyPr wrap="square" rtlCol="0">
            <a:spAutoFit/>
          </a:bodyPr>
          <a:lstStyle>
            <a:defPPr>
              <a:defRPr lang="en-US"/>
            </a:defPPr>
            <a:lvl1pPr algn="ctr">
              <a:defRPr sz="1600" b="1" cap="small">
                <a:solidFill>
                  <a:schemeClr val="accent2"/>
                </a:solidFill>
              </a:defRPr>
            </a:lvl1pPr>
          </a:lstStyle>
          <a:p>
            <a:r>
              <a:rPr lang="en-US" dirty="0" err="1"/>
              <a:t>FosterRabbit</a:t>
            </a:r>
            <a:endParaRPr lang="en-US" dirty="0"/>
          </a:p>
        </p:txBody>
      </p:sp>
      <p:sp>
        <p:nvSpPr>
          <p:cNvPr id="8" name="TextBox 7"/>
          <p:cNvSpPr txBox="1"/>
          <p:nvPr/>
        </p:nvSpPr>
        <p:spPr>
          <a:xfrm>
            <a:off x="4255810" y="2250090"/>
            <a:ext cx="1010213"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err="1" smtClean="0"/>
              <a:t>Rabbit_ID</a:t>
            </a:r>
            <a:endParaRPr lang="en-US" sz="1400" dirty="0"/>
          </a:p>
        </p:txBody>
      </p:sp>
      <p:sp>
        <p:nvSpPr>
          <p:cNvPr id="9" name="Oval 8"/>
          <p:cNvSpPr/>
          <p:nvPr/>
        </p:nvSpPr>
        <p:spPr>
          <a:xfrm>
            <a:off x="4048368" y="2280298"/>
            <a:ext cx="182880" cy="18288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dirty="0" smtClean="0">
              <a:solidFill>
                <a:schemeClr val="bg1"/>
              </a:solidFill>
            </a:endParaRPr>
          </a:p>
        </p:txBody>
      </p:sp>
      <p:sp>
        <p:nvSpPr>
          <p:cNvPr id="11" name="TextBox 10"/>
          <p:cNvSpPr txBox="1"/>
          <p:nvPr/>
        </p:nvSpPr>
        <p:spPr>
          <a:xfrm>
            <a:off x="6791683" y="1676880"/>
            <a:ext cx="1732011" cy="338554"/>
          </a:xfrm>
          <a:prstGeom prst="rect">
            <a:avLst/>
          </a:prstGeom>
          <a:noFill/>
        </p:spPr>
        <p:txBody>
          <a:bodyPr wrap="square" rtlCol="0">
            <a:spAutoFit/>
          </a:bodyPr>
          <a:lstStyle>
            <a:defPPr>
              <a:defRPr lang="en-US"/>
            </a:defPPr>
            <a:lvl1pPr algn="ctr">
              <a:defRPr sz="1600" b="1" cap="small">
                <a:solidFill>
                  <a:schemeClr val="accent2"/>
                </a:solidFill>
              </a:defRPr>
            </a:lvl1pPr>
          </a:lstStyle>
          <a:p>
            <a:r>
              <a:rPr lang="en-US" dirty="0"/>
              <a:t>Vet</a:t>
            </a:r>
          </a:p>
        </p:txBody>
      </p:sp>
      <p:sp>
        <p:nvSpPr>
          <p:cNvPr id="13" name="TextBox 12"/>
          <p:cNvSpPr txBox="1"/>
          <p:nvPr/>
        </p:nvSpPr>
        <p:spPr>
          <a:xfrm>
            <a:off x="956010" y="1676880"/>
            <a:ext cx="1747318" cy="338554"/>
          </a:xfrm>
          <a:prstGeom prst="rect">
            <a:avLst/>
          </a:prstGeom>
          <a:noFill/>
        </p:spPr>
        <p:txBody>
          <a:bodyPr wrap="square" rtlCol="0">
            <a:spAutoFit/>
          </a:bodyPr>
          <a:lstStyle>
            <a:defPPr>
              <a:defRPr lang="en-US"/>
            </a:defPPr>
            <a:lvl1pPr>
              <a:defRPr sz="1600" b="1" cap="small">
                <a:solidFill>
                  <a:schemeClr val="accent2"/>
                </a:solidFill>
              </a:defRPr>
            </a:lvl1pPr>
          </a:lstStyle>
          <a:p>
            <a:pPr algn="ctr"/>
            <a:r>
              <a:rPr lang="en-US" dirty="0"/>
              <a:t>Adopter</a:t>
            </a:r>
          </a:p>
        </p:txBody>
      </p:sp>
      <p:sp>
        <p:nvSpPr>
          <p:cNvPr id="15" name="TextBox 14"/>
          <p:cNvSpPr txBox="1"/>
          <p:nvPr/>
        </p:nvSpPr>
        <p:spPr>
          <a:xfrm>
            <a:off x="911959" y="3728622"/>
            <a:ext cx="1707797" cy="338554"/>
          </a:xfrm>
          <a:prstGeom prst="rect">
            <a:avLst/>
          </a:prstGeom>
          <a:noFill/>
        </p:spPr>
        <p:txBody>
          <a:bodyPr wrap="square" rtlCol="0">
            <a:spAutoFit/>
          </a:bodyPr>
          <a:lstStyle>
            <a:defPPr>
              <a:defRPr lang="en-US"/>
            </a:defPPr>
            <a:lvl1pPr algn="ctr">
              <a:defRPr sz="1600" b="1" cap="small">
                <a:solidFill>
                  <a:schemeClr val="accent2"/>
                </a:solidFill>
              </a:defRPr>
            </a:lvl1pPr>
          </a:lstStyle>
          <a:p>
            <a:r>
              <a:rPr lang="en-US" dirty="0"/>
              <a:t>Foster Site</a:t>
            </a:r>
          </a:p>
        </p:txBody>
      </p:sp>
      <p:sp>
        <p:nvSpPr>
          <p:cNvPr id="17" name="TextBox 16"/>
          <p:cNvSpPr txBox="1"/>
          <p:nvPr/>
        </p:nvSpPr>
        <p:spPr>
          <a:xfrm>
            <a:off x="6791683" y="3699597"/>
            <a:ext cx="1708523" cy="338554"/>
          </a:xfrm>
          <a:prstGeom prst="rect">
            <a:avLst/>
          </a:prstGeom>
          <a:noFill/>
        </p:spPr>
        <p:txBody>
          <a:bodyPr wrap="square" rtlCol="0">
            <a:spAutoFit/>
          </a:bodyPr>
          <a:lstStyle>
            <a:defPPr>
              <a:defRPr lang="en-US"/>
            </a:defPPr>
            <a:lvl1pPr algn="ctr">
              <a:defRPr sz="1600" b="1" cap="small">
                <a:solidFill>
                  <a:schemeClr val="accent2"/>
                </a:solidFill>
              </a:defRPr>
            </a:lvl1pPr>
          </a:lstStyle>
          <a:p>
            <a:r>
              <a:rPr lang="en-US" dirty="0"/>
              <a:t>Organization</a:t>
            </a:r>
          </a:p>
        </p:txBody>
      </p:sp>
      <p:sp>
        <p:nvSpPr>
          <p:cNvPr id="18" name="Oval 17"/>
          <p:cNvSpPr/>
          <p:nvPr/>
        </p:nvSpPr>
        <p:spPr>
          <a:xfrm>
            <a:off x="7503429" y="87685"/>
            <a:ext cx="182880" cy="18288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dirty="0" smtClean="0">
              <a:solidFill>
                <a:schemeClr val="bg1"/>
              </a:solidFill>
            </a:endParaRPr>
          </a:p>
        </p:txBody>
      </p:sp>
      <p:sp>
        <p:nvSpPr>
          <p:cNvPr id="19" name="TextBox 18"/>
          <p:cNvSpPr txBox="1"/>
          <p:nvPr/>
        </p:nvSpPr>
        <p:spPr>
          <a:xfrm>
            <a:off x="7780437" y="87685"/>
            <a:ext cx="1223092" cy="307777"/>
          </a:xfrm>
          <a:prstGeom prst="rect">
            <a:avLst/>
          </a:prstGeom>
          <a:noFill/>
        </p:spPr>
        <p:txBody>
          <a:bodyPr wrap="none" rtlCol="0">
            <a:spAutoFit/>
          </a:bodyPr>
          <a:lstStyle>
            <a:defPPr>
              <a:defRPr lang="en-US"/>
            </a:defPPr>
            <a:lvl1pPr>
              <a:defRPr sz="1400" cap="small">
                <a:solidFill>
                  <a:schemeClr val="tx1">
                    <a:lumMod val="65000"/>
                    <a:lumOff val="35000"/>
                  </a:schemeClr>
                </a:solidFill>
              </a:defRPr>
            </a:lvl1pPr>
          </a:lstStyle>
          <a:p>
            <a:r>
              <a:rPr lang="en-US" dirty="0"/>
              <a:t>Primary Key</a:t>
            </a:r>
          </a:p>
        </p:txBody>
      </p:sp>
      <p:sp>
        <p:nvSpPr>
          <p:cNvPr id="20" name="Oval 19"/>
          <p:cNvSpPr/>
          <p:nvPr/>
        </p:nvSpPr>
        <p:spPr>
          <a:xfrm>
            <a:off x="7503429" y="442893"/>
            <a:ext cx="182880" cy="182880"/>
          </a:xfrm>
          <a:prstGeom prst="ellipse">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900" dirty="0" smtClean="0">
              <a:solidFill>
                <a:schemeClr val="bg1"/>
              </a:solidFill>
            </a:endParaRPr>
          </a:p>
        </p:txBody>
      </p:sp>
      <p:sp>
        <p:nvSpPr>
          <p:cNvPr id="21" name="TextBox 20"/>
          <p:cNvSpPr txBox="1"/>
          <p:nvPr/>
        </p:nvSpPr>
        <p:spPr>
          <a:xfrm>
            <a:off x="7780437" y="447830"/>
            <a:ext cx="1225015" cy="307777"/>
          </a:xfrm>
          <a:prstGeom prst="rect">
            <a:avLst/>
          </a:prstGeom>
          <a:noFill/>
        </p:spPr>
        <p:txBody>
          <a:bodyPr wrap="none" rtlCol="0">
            <a:spAutoFit/>
          </a:bodyPr>
          <a:lstStyle>
            <a:defPPr>
              <a:defRPr lang="en-US"/>
            </a:defPPr>
            <a:lvl1pPr>
              <a:defRPr sz="1400" cap="small">
                <a:solidFill>
                  <a:schemeClr val="tx1">
                    <a:lumMod val="65000"/>
                    <a:lumOff val="35000"/>
                  </a:schemeClr>
                </a:solidFill>
              </a:defRPr>
            </a:lvl1pPr>
          </a:lstStyle>
          <a:p>
            <a:r>
              <a:rPr lang="en-US" dirty="0" smtClean="0"/>
              <a:t>Foreign Key</a:t>
            </a:r>
            <a:endParaRPr lang="en-US" dirty="0"/>
          </a:p>
        </p:txBody>
      </p:sp>
      <p:sp>
        <p:nvSpPr>
          <p:cNvPr id="22" name="Rectangle 21"/>
          <p:cNvSpPr/>
          <p:nvPr/>
        </p:nvSpPr>
        <p:spPr>
          <a:xfrm>
            <a:off x="7322531" y="54550"/>
            <a:ext cx="1689897" cy="701057"/>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23" name="TextBox 22"/>
          <p:cNvSpPr txBox="1"/>
          <p:nvPr/>
        </p:nvSpPr>
        <p:spPr>
          <a:xfrm>
            <a:off x="1177734" y="2120748"/>
            <a:ext cx="1184940"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err="1" smtClean="0"/>
              <a:t>Adopter_ID</a:t>
            </a:r>
            <a:endParaRPr lang="en-US" sz="1400" dirty="0"/>
          </a:p>
        </p:txBody>
      </p:sp>
      <p:sp>
        <p:nvSpPr>
          <p:cNvPr id="24" name="Oval 23"/>
          <p:cNvSpPr/>
          <p:nvPr/>
        </p:nvSpPr>
        <p:spPr>
          <a:xfrm>
            <a:off x="1031567" y="2162952"/>
            <a:ext cx="182880" cy="18288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dirty="0" smtClean="0">
              <a:solidFill>
                <a:schemeClr val="bg1"/>
              </a:solidFill>
            </a:endParaRPr>
          </a:p>
        </p:txBody>
      </p:sp>
      <p:sp>
        <p:nvSpPr>
          <p:cNvPr id="25" name="TextBox 24"/>
          <p:cNvSpPr txBox="1"/>
          <p:nvPr/>
        </p:nvSpPr>
        <p:spPr>
          <a:xfrm>
            <a:off x="1120256" y="4310786"/>
            <a:ext cx="1069524"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err="1" smtClean="0"/>
              <a:t>Foster_ID</a:t>
            </a:r>
            <a:endParaRPr lang="en-US" sz="1400" dirty="0"/>
          </a:p>
        </p:txBody>
      </p:sp>
      <p:sp>
        <p:nvSpPr>
          <p:cNvPr id="26" name="Oval 25"/>
          <p:cNvSpPr/>
          <p:nvPr/>
        </p:nvSpPr>
        <p:spPr>
          <a:xfrm>
            <a:off x="974089" y="4372375"/>
            <a:ext cx="182880" cy="18288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dirty="0">
              <a:solidFill>
                <a:schemeClr val="bg1"/>
              </a:solidFill>
            </a:endParaRPr>
          </a:p>
        </p:txBody>
      </p:sp>
      <p:sp>
        <p:nvSpPr>
          <p:cNvPr id="27" name="TextBox 26"/>
          <p:cNvSpPr txBox="1"/>
          <p:nvPr/>
        </p:nvSpPr>
        <p:spPr>
          <a:xfrm>
            <a:off x="7040342" y="2120748"/>
            <a:ext cx="768159"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err="1" smtClean="0"/>
              <a:t>Vet_ID</a:t>
            </a:r>
            <a:endParaRPr lang="en-US" sz="1400" dirty="0"/>
          </a:p>
        </p:txBody>
      </p:sp>
      <p:sp>
        <p:nvSpPr>
          <p:cNvPr id="28" name="Oval 27"/>
          <p:cNvSpPr/>
          <p:nvPr/>
        </p:nvSpPr>
        <p:spPr>
          <a:xfrm>
            <a:off x="6903829" y="2172824"/>
            <a:ext cx="182880" cy="18288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dirty="0" smtClean="0">
              <a:solidFill>
                <a:schemeClr val="bg1"/>
              </a:solidFill>
            </a:endParaRPr>
          </a:p>
        </p:txBody>
      </p:sp>
      <p:sp>
        <p:nvSpPr>
          <p:cNvPr id="29" name="TextBox 28"/>
          <p:cNvSpPr txBox="1"/>
          <p:nvPr/>
        </p:nvSpPr>
        <p:spPr>
          <a:xfrm>
            <a:off x="7040342" y="4310786"/>
            <a:ext cx="819455"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err="1" smtClean="0"/>
              <a:t>Org_ID</a:t>
            </a:r>
            <a:endParaRPr lang="en-US" sz="1400" dirty="0"/>
          </a:p>
        </p:txBody>
      </p:sp>
      <p:sp>
        <p:nvSpPr>
          <p:cNvPr id="30" name="Oval 29"/>
          <p:cNvSpPr/>
          <p:nvPr/>
        </p:nvSpPr>
        <p:spPr>
          <a:xfrm>
            <a:off x="6878255" y="4333368"/>
            <a:ext cx="182880" cy="18288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900" dirty="0" smtClean="0">
              <a:solidFill>
                <a:schemeClr val="bg1"/>
              </a:solidFill>
            </a:endParaRPr>
          </a:p>
        </p:txBody>
      </p:sp>
      <p:sp>
        <p:nvSpPr>
          <p:cNvPr id="31" name="TextBox 30"/>
          <p:cNvSpPr txBox="1"/>
          <p:nvPr/>
        </p:nvSpPr>
        <p:spPr>
          <a:xfrm>
            <a:off x="4256840" y="2589871"/>
            <a:ext cx="819455"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err="1" smtClean="0"/>
              <a:t>Org_ID</a:t>
            </a:r>
            <a:endParaRPr lang="en-US" sz="1400" dirty="0"/>
          </a:p>
        </p:txBody>
      </p:sp>
      <p:sp>
        <p:nvSpPr>
          <p:cNvPr id="32" name="Oval 31"/>
          <p:cNvSpPr/>
          <p:nvPr/>
        </p:nvSpPr>
        <p:spPr>
          <a:xfrm>
            <a:off x="4048368" y="2598779"/>
            <a:ext cx="182880" cy="182880"/>
          </a:xfrm>
          <a:prstGeom prst="ellipse">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900" dirty="0" smtClean="0">
              <a:solidFill>
                <a:schemeClr val="bg1"/>
              </a:solidFill>
            </a:endParaRPr>
          </a:p>
        </p:txBody>
      </p:sp>
      <p:sp>
        <p:nvSpPr>
          <p:cNvPr id="33" name="Oval 32"/>
          <p:cNvSpPr/>
          <p:nvPr/>
        </p:nvSpPr>
        <p:spPr>
          <a:xfrm>
            <a:off x="4048368" y="2926818"/>
            <a:ext cx="182880" cy="182880"/>
          </a:xfrm>
          <a:prstGeom prst="ellipse">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900" dirty="0" smtClean="0">
              <a:solidFill>
                <a:schemeClr val="bg1"/>
              </a:solidFill>
            </a:endParaRPr>
          </a:p>
        </p:txBody>
      </p:sp>
      <p:sp>
        <p:nvSpPr>
          <p:cNvPr id="34" name="TextBox 33"/>
          <p:cNvSpPr txBox="1"/>
          <p:nvPr/>
        </p:nvSpPr>
        <p:spPr>
          <a:xfrm>
            <a:off x="4257031" y="2929652"/>
            <a:ext cx="768159"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err="1" smtClean="0"/>
              <a:t>Vet_ID</a:t>
            </a:r>
            <a:endParaRPr lang="en-US" sz="1400" dirty="0"/>
          </a:p>
        </p:txBody>
      </p:sp>
      <p:sp>
        <p:nvSpPr>
          <p:cNvPr id="35" name="TextBox 34"/>
          <p:cNvSpPr txBox="1"/>
          <p:nvPr/>
        </p:nvSpPr>
        <p:spPr>
          <a:xfrm>
            <a:off x="4255478" y="3269433"/>
            <a:ext cx="1184940"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err="1" smtClean="0"/>
              <a:t>Adopter_ID</a:t>
            </a:r>
            <a:endParaRPr lang="en-US" sz="1400" dirty="0"/>
          </a:p>
        </p:txBody>
      </p:sp>
      <p:sp>
        <p:nvSpPr>
          <p:cNvPr id="36" name="Oval 35"/>
          <p:cNvSpPr/>
          <p:nvPr/>
        </p:nvSpPr>
        <p:spPr>
          <a:xfrm>
            <a:off x="4048368" y="3299799"/>
            <a:ext cx="182880" cy="182880"/>
          </a:xfrm>
          <a:prstGeom prst="ellipse">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900" dirty="0" smtClean="0">
              <a:solidFill>
                <a:schemeClr val="bg1"/>
              </a:solidFill>
            </a:endParaRPr>
          </a:p>
        </p:txBody>
      </p:sp>
      <p:pic>
        <p:nvPicPr>
          <p:cNvPr id="38" name="Picture 37"/>
          <p:cNvPicPr>
            <a:picLocks noChangeAspect="1"/>
          </p:cNvPicPr>
          <p:nvPr/>
        </p:nvPicPr>
        <p:blipFill rotWithShape="1">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ackgroundRemoval t="27882" b="50767" l="20823" r="31402"/>
                    </a14:imgEffect>
                  </a14:imgLayer>
                </a14:imgProps>
              </a:ext>
              <a:ext uri="{28A0092B-C50C-407E-A947-70E740481C1C}">
                <a14:useLocalDpi xmlns:a14="http://schemas.microsoft.com/office/drawing/2010/main" val="0"/>
              </a:ext>
            </a:extLst>
          </a:blip>
          <a:srcRect l="19586" t="27929" r="67952" b="50000"/>
          <a:stretch/>
        </p:blipFill>
        <p:spPr>
          <a:xfrm rot="3016549">
            <a:off x="5760078" y="1578464"/>
            <a:ext cx="907857" cy="1188720"/>
          </a:xfrm>
          <a:prstGeom prst="rect">
            <a:avLst/>
          </a:prstGeom>
        </p:spPr>
      </p:pic>
      <p:sp>
        <p:nvSpPr>
          <p:cNvPr id="39" name="TextBox 38"/>
          <p:cNvSpPr txBox="1"/>
          <p:nvPr/>
        </p:nvSpPr>
        <p:spPr>
          <a:xfrm>
            <a:off x="4255908" y="3609214"/>
            <a:ext cx="1069524"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err="1" smtClean="0"/>
              <a:t>Foster_ID</a:t>
            </a:r>
            <a:endParaRPr lang="en-US" sz="1400" dirty="0"/>
          </a:p>
        </p:txBody>
      </p:sp>
      <p:sp>
        <p:nvSpPr>
          <p:cNvPr id="40" name="Oval 39"/>
          <p:cNvSpPr/>
          <p:nvPr/>
        </p:nvSpPr>
        <p:spPr>
          <a:xfrm>
            <a:off x="4048368" y="3653730"/>
            <a:ext cx="182880" cy="182880"/>
          </a:xfrm>
          <a:prstGeom prst="ellipse">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900" dirty="0" smtClean="0">
              <a:solidFill>
                <a:schemeClr val="bg1"/>
              </a:solidFill>
            </a:endParaRPr>
          </a:p>
        </p:txBody>
      </p:sp>
      <p:sp>
        <p:nvSpPr>
          <p:cNvPr id="41" name="TextBox 40"/>
          <p:cNvSpPr txBox="1"/>
          <p:nvPr/>
        </p:nvSpPr>
        <p:spPr>
          <a:xfrm>
            <a:off x="5632146" y="2333463"/>
            <a:ext cx="1210791" cy="400110"/>
          </a:xfrm>
          <a:prstGeom prst="rect">
            <a:avLst/>
          </a:prstGeom>
          <a:noFill/>
        </p:spPr>
        <p:txBody>
          <a:bodyPr wrap="square" rtlCol="0">
            <a:spAutoFit/>
          </a:bodyPr>
          <a:lstStyle>
            <a:defPPr>
              <a:defRPr lang="en-US"/>
            </a:defPPr>
            <a:lvl1pPr>
              <a:defRPr sz="1000" i="1" cap="small">
                <a:solidFill>
                  <a:schemeClr val="tx1">
                    <a:lumMod val="65000"/>
                    <a:lumOff val="35000"/>
                  </a:schemeClr>
                </a:solidFill>
              </a:defRPr>
            </a:lvl1pPr>
          </a:lstStyle>
          <a:p>
            <a:r>
              <a:rPr lang="en-US" dirty="0"/>
              <a:t>Is spay/neutered by vet</a:t>
            </a:r>
          </a:p>
        </p:txBody>
      </p:sp>
      <p:pic>
        <p:nvPicPr>
          <p:cNvPr id="42" name="Picture 41"/>
          <p:cNvPicPr>
            <a:picLocks noChangeAspect="1"/>
          </p:cNvPicPr>
          <p:nvPr/>
        </p:nvPicPr>
        <p:blipFill rotWithShape="1">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backgroundRemoval t="27882" b="50767" l="20823" r="31402"/>
                    </a14:imgEffect>
                  </a14:imgLayer>
                </a14:imgProps>
              </a:ext>
              <a:ext uri="{28A0092B-C50C-407E-A947-70E740481C1C}">
                <a14:useLocalDpi xmlns:a14="http://schemas.microsoft.com/office/drawing/2010/main" val="0"/>
              </a:ext>
            </a:extLst>
          </a:blip>
          <a:srcRect l="19586" t="27929" r="67952" b="50000"/>
          <a:stretch/>
        </p:blipFill>
        <p:spPr>
          <a:xfrm rot="5400000">
            <a:off x="5627296" y="3105457"/>
            <a:ext cx="1137726" cy="1371600"/>
          </a:xfrm>
          <a:prstGeom prst="rect">
            <a:avLst/>
          </a:prstGeom>
        </p:spPr>
      </p:pic>
      <p:sp>
        <p:nvSpPr>
          <p:cNvPr id="43" name="TextBox 42"/>
          <p:cNvSpPr txBox="1"/>
          <p:nvPr/>
        </p:nvSpPr>
        <p:spPr>
          <a:xfrm>
            <a:off x="5591501" y="3868874"/>
            <a:ext cx="1277020" cy="400110"/>
          </a:xfrm>
          <a:prstGeom prst="rect">
            <a:avLst/>
          </a:prstGeom>
          <a:noFill/>
        </p:spPr>
        <p:txBody>
          <a:bodyPr wrap="square" rtlCol="0">
            <a:spAutoFit/>
          </a:bodyPr>
          <a:lstStyle>
            <a:defPPr>
              <a:defRPr lang="en-US"/>
            </a:defPPr>
            <a:lvl1pPr>
              <a:defRPr sz="1000" i="1" cap="small">
                <a:solidFill>
                  <a:schemeClr val="tx1">
                    <a:lumMod val="65000"/>
                    <a:lumOff val="35000"/>
                  </a:schemeClr>
                </a:solidFill>
              </a:defRPr>
            </a:lvl1pPr>
          </a:lstStyle>
          <a:p>
            <a:r>
              <a:rPr lang="en-US" dirty="0"/>
              <a:t>Is given by organization</a:t>
            </a:r>
          </a:p>
        </p:txBody>
      </p:sp>
      <p:sp>
        <p:nvSpPr>
          <p:cNvPr id="44" name="TextBox 43"/>
          <p:cNvSpPr txBox="1"/>
          <p:nvPr/>
        </p:nvSpPr>
        <p:spPr>
          <a:xfrm>
            <a:off x="3078905" y="4021836"/>
            <a:ext cx="688817" cy="553998"/>
          </a:xfrm>
          <a:prstGeom prst="rect">
            <a:avLst/>
          </a:prstGeom>
          <a:noFill/>
        </p:spPr>
        <p:txBody>
          <a:bodyPr wrap="square" rtlCol="0">
            <a:spAutoFit/>
          </a:bodyPr>
          <a:lstStyle>
            <a:defPPr>
              <a:defRPr lang="en-US"/>
            </a:defPPr>
            <a:lvl1pPr>
              <a:defRPr sz="1000" i="1" cap="small">
                <a:solidFill>
                  <a:schemeClr val="tx1">
                    <a:lumMod val="65000"/>
                    <a:lumOff val="35000"/>
                  </a:schemeClr>
                </a:solidFill>
              </a:defRPr>
            </a:lvl1pPr>
          </a:lstStyle>
          <a:p>
            <a:r>
              <a:rPr lang="en-US" dirty="0"/>
              <a:t>Is cared for by Foster</a:t>
            </a:r>
          </a:p>
        </p:txBody>
      </p:sp>
      <p:pic>
        <p:nvPicPr>
          <p:cNvPr id="45" name="Picture 44"/>
          <p:cNvPicPr>
            <a:picLocks noChangeAspect="1"/>
          </p:cNvPicPr>
          <p:nvPr/>
        </p:nvPicPr>
        <p:blipFill rotWithShape="1">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ackgroundRemoval t="27882" b="50767" l="20823" r="31402"/>
                    </a14:imgEffect>
                  </a14:imgLayer>
                </a14:imgProps>
              </a:ext>
              <a:ext uri="{28A0092B-C50C-407E-A947-70E740481C1C}">
                <a14:useLocalDpi xmlns:a14="http://schemas.microsoft.com/office/drawing/2010/main" val="0"/>
              </a:ext>
            </a:extLst>
          </a:blip>
          <a:srcRect l="19586" t="27929" r="67952" b="50000"/>
          <a:stretch/>
        </p:blipFill>
        <p:spPr>
          <a:xfrm rot="5400000" flipV="1">
            <a:off x="2638797" y="3427096"/>
            <a:ext cx="977692" cy="1280160"/>
          </a:xfrm>
          <a:prstGeom prst="rect">
            <a:avLst/>
          </a:prstGeom>
        </p:spPr>
      </p:pic>
      <p:pic>
        <p:nvPicPr>
          <p:cNvPr id="46" name="Picture 45"/>
          <p:cNvPicPr>
            <a:picLocks noChangeAspect="1"/>
          </p:cNvPicPr>
          <p:nvPr/>
        </p:nvPicPr>
        <p:blipFill rotWithShape="1">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ackgroundRemoval t="27882" b="50767" l="20823" r="31402"/>
                    </a14:imgEffect>
                  </a14:imgLayer>
                </a14:imgProps>
              </a:ext>
              <a:ext uri="{28A0092B-C50C-407E-A947-70E740481C1C}">
                <a14:useLocalDpi xmlns:a14="http://schemas.microsoft.com/office/drawing/2010/main" val="0"/>
              </a:ext>
            </a:extLst>
          </a:blip>
          <a:srcRect l="19586" t="27929" r="67952" b="50000"/>
          <a:stretch/>
        </p:blipFill>
        <p:spPr>
          <a:xfrm rot="5400000" flipH="1" flipV="1">
            <a:off x="2801516" y="1831564"/>
            <a:ext cx="977692" cy="1280160"/>
          </a:xfrm>
          <a:prstGeom prst="rect">
            <a:avLst/>
          </a:prstGeom>
        </p:spPr>
      </p:pic>
      <p:sp>
        <p:nvSpPr>
          <p:cNvPr id="47" name="TextBox 46"/>
          <p:cNvSpPr txBox="1"/>
          <p:nvPr/>
        </p:nvSpPr>
        <p:spPr>
          <a:xfrm>
            <a:off x="2882840" y="1822962"/>
            <a:ext cx="926455" cy="400110"/>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r>
              <a:rPr lang="en-US" sz="1000" i="1" dirty="0" smtClean="0"/>
              <a:t>Is adopted by adopter</a:t>
            </a:r>
            <a:endParaRPr lang="en-US" sz="1000" i="1" dirty="0"/>
          </a:p>
        </p:txBody>
      </p:sp>
      <p:sp>
        <p:nvSpPr>
          <p:cNvPr id="48" name="TextBox 47"/>
          <p:cNvSpPr txBox="1"/>
          <p:nvPr/>
        </p:nvSpPr>
        <p:spPr>
          <a:xfrm>
            <a:off x="0" y="719827"/>
            <a:ext cx="2253203" cy="461665"/>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r>
              <a:rPr lang="en-US" sz="1200" i="1" dirty="0" smtClean="0"/>
              <a:t>Full Database Model View in Appendix</a:t>
            </a:r>
            <a:endParaRPr lang="en-US" sz="1200" i="1" dirty="0"/>
          </a:p>
        </p:txBody>
      </p:sp>
      <p:sp>
        <p:nvSpPr>
          <p:cNvPr id="49" name="TextBox 48"/>
          <p:cNvSpPr txBox="1"/>
          <p:nvPr/>
        </p:nvSpPr>
        <p:spPr>
          <a:xfrm>
            <a:off x="948085" y="2537519"/>
            <a:ext cx="1702197"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smtClean="0"/>
              <a:t>Additional Info…</a:t>
            </a:r>
            <a:endParaRPr lang="en-US" sz="1400" dirty="0"/>
          </a:p>
        </p:txBody>
      </p:sp>
      <p:sp>
        <p:nvSpPr>
          <p:cNvPr id="50" name="TextBox 49"/>
          <p:cNvSpPr txBox="1"/>
          <p:nvPr/>
        </p:nvSpPr>
        <p:spPr>
          <a:xfrm>
            <a:off x="974089" y="4602665"/>
            <a:ext cx="1702197"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smtClean="0"/>
              <a:t>Additional Info…</a:t>
            </a:r>
            <a:endParaRPr lang="en-US" sz="1400" dirty="0"/>
          </a:p>
        </p:txBody>
      </p:sp>
      <p:sp>
        <p:nvSpPr>
          <p:cNvPr id="51" name="TextBox 50"/>
          <p:cNvSpPr txBox="1"/>
          <p:nvPr/>
        </p:nvSpPr>
        <p:spPr>
          <a:xfrm>
            <a:off x="6815254" y="2544943"/>
            <a:ext cx="1702197"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smtClean="0"/>
              <a:t>Additional Info…</a:t>
            </a:r>
            <a:endParaRPr lang="en-US" sz="1400" dirty="0"/>
          </a:p>
        </p:txBody>
      </p:sp>
      <p:sp>
        <p:nvSpPr>
          <p:cNvPr id="52" name="TextBox 51"/>
          <p:cNvSpPr txBox="1"/>
          <p:nvPr/>
        </p:nvSpPr>
        <p:spPr>
          <a:xfrm>
            <a:off x="6881959" y="4585552"/>
            <a:ext cx="1702197" cy="307777"/>
          </a:xfrm>
          <a:prstGeom prst="rect">
            <a:avLst/>
          </a:prstGeom>
          <a:noFill/>
        </p:spPr>
        <p:txBody>
          <a:bodyPr wrap="none" rtlCol="0">
            <a:spAutoFit/>
          </a:bodyPr>
          <a:lstStyle>
            <a:defPPr>
              <a:defRPr lang="en-US"/>
            </a:defPPr>
            <a:lvl1pPr>
              <a:defRPr cap="small">
                <a:solidFill>
                  <a:schemeClr val="tx1">
                    <a:lumMod val="65000"/>
                    <a:lumOff val="35000"/>
                  </a:schemeClr>
                </a:solidFill>
              </a:defRPr>
            </a:lvl1pPr>
          </a:lstStyle>
          <a:p>
            <a:r>
              <a:rPr lang="en-US" sz="1400" dirty="0" smtClean="0"/>
              <a:t>Additional Info…</a:t>
            </a:r>
            <a:endParaRPr lang="en-US" sz="1400" dirty="0"/>
          </a:p>
        </p:txBody>
      </p:sp>
      <p:sp>
        <p:nvSpPr>
          <p:cNvPr id="53" name="TextBox 52"/>
          <p:cNvSpPr txBox="1"/>
          <p:nvPr/>
        </p:nvSpPr>
        <p:spPr>
          <a:xfrm>
            <a:off x="3996849" y="3948995"/>
            <a:ext cx="1558681" cy="1384995"/>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endParaRPr lang="en-US" sz="1400" dirty="0" smtClean="0"/>
          </a:p>
          <a:p>
            <a:endParaRPr lang="en-US" sz="1400" dirty="0"/>
          </a:p>
          <a:p>
            <a:endParaRPr lang="en-US" sz="1400" dirty="0" smtClean="0"/>
          </a:p>
          <a:p>
            <a:endParaRPr lang="en-US" sz="1400" dirty="0"/>
          </a:p>
          <a:p>
            <a:endParaRPr lang="en-US" sz="1400" dirty="0" smtClean="0"/>
          </a:p>
          <a:p>
            <a:endParaRPr lang="en-US" sz="1400" dirty="0"/>
          </a:p>
        </p:txBody>
      </p:sp>
      <p:sp>
        <p:nvSpPr>
          <p:cNvPr id="54" name="Rectangle 53"/>
          <p:cNvSpPr/>
          <p:nvPr/>
        </p:nvSpPr>
        <p:spPr>
          <a:xfrm>
            <a:off x="911959" y="1623980"/>
            <a:ext cx="1737360" cy="1280160"/>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55" name="Rectangle 54"/>
          <p:cNvSpPr/>
          <p:nvPr/>
        </p:nvSpPr>
        <p:spPr>
          <a:xfrm>
            <a:off x="3894786" y="1623980"/>
            <a:ext cx="1737360" cy="2824862"/>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   </a:t>
            </a:r>
          </a:p>
        </p:txBody>
      </p:sp>
      <p:sp>
        <p:nvSpPr>
          <p:cNvPr id="56" name="Rectangle 55"/>
          <p:cNvSpPr/>
          <p:nvPr/>
        </p:nvSpPr>
        <p:spPr>
          <a:xfrm>
            <a:off x="6786334" y="1623980"/>
            <a:ext cx="1737360" cy="1280319"/>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57" name="Rectangle 56"/>
          <p:cNvSpPr/>
          <p:nvPr/>
        </p:nvSpPr>
        <p:spPr>
          <a:xfrm>
            <a:off x="882396" y="3681703"/>
            <a:ext cx="1737360" cy="1291119"/>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58" name="Rectangle 57"/>
          <p:cNvSpPr/>
          <p:nvPr/>
        </p:nvSpPr>
        <p:spPr>
          <a:xfrm>
            <a:off x="10361639" y="3523077"/>
            <a:ext cx="2253203" cy="2145650"/>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60" name="Rectangle 59"/>
          <p:cNvSpPr/>
          <p:nvPr/>
        </p:nvSpPr>
        <p:spPr>
          <a:xfrm>
            <a:off x="0" y="5926204"/>
            <a:ext cx="1764792" cy="907343"/>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61" name="TextBox 60"/>
          <p:cNvSpPr txBox="1"/>
          <p:nvPr/>
        </p:nvSpPr>
        <p:spPr>
          <a:xfrm>
            <a:off x="0" y="5450490"/>
            <a:ext cx="2253203" cy="338554"/>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r>
              <a:rPr lang="en-US" sz="1600" b="1" dirty="0" smtClean="0">
                <a:solidFill>
                  <a:schemeClr val="accent2"/>
                </a:solidFill>
              </a:rPr>
              <a:t>Report Request:</a:t>
            </a:r>
            <a:endParaRPr lang="en-US" sz="1600" b="1" dirty="0">
              <a:solidFill>
                <a:schemeClr val="accent2"/>
              </a:solidFill>
            </a:endParaRPr>
          </a:p>
        </p:txBody>
      </p:sp>
      <p:sp>
        <p:nvSpPr>
          <p:cNvPr id="62" name="TextBox 61"/>
          <p:cNvSpPr txBox="1"/>
          <p:nvPr/>
        </p:nvSpPr>
        <p:spPr>
          <a:xfrm>
            <a:off x="12002" y="5982458"/>
            <a:ext cx="1665347" cy="738664"/>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r>
              <a:rPr lang="en-US" sz="1400" dirty="0" smtClean="0"/>
              <a:t>Number of rabbits adopted monthly</a:t>
            </a:r>
            <a:endParaRPr lang="en-US" sz="1400" dirty="0"/>
          </a:p>
        </p:txBody>
      </p:sp>
      <p:sp>
        <p:nvSpPr>
          <p:cNvPr id="64" name="TextBox 63"/>
          <p:cNvSpPr txBox="1"/>
          <p:nvPr/>
        </p:nvSpPr>
        <p:spPr>
          <a:xfrm>
            <a:off x="2336692" y="1012215"/>
            <a:ext cx="5022512" cy="338554"/>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pPr algn="ctr"/>
            <a:r>
              <a:rPr lang="en-US" sz="1600" b="1" dirty="0" smtClean="0">
                <a:solidFill>
                  <a:schemeClr val="accent2"/>
                </a:solidFill>
              </a:rPr>
              <a:t>Table Model</a:t>
            </a:r>
            <a:endParaRPr lang="en-US" sz="1600" b="1" dirty="0">
              <a:solidFill>
                <a:schemeClr val="accent2"/>
              </a:solidFill>
            </a:endParaRPr>
          </a:p>
        </p:txBody>
      </p:sp>
      <p:sp>
        <p:nvSpPr>
          <p:cNvPr id="68" name="Oval 67"/>
          <p:cNvSpPr/>
          <p:nvPr/>
        </p:nvSpPr>
        <p:spPr>
          <a:xfrm>
            <a:off x="2525019" y="1455027"/>
            <a:ext cx="274320" cy="274320"/>
          </a:xfrm>
          <a:prstGeom prst="ellipse">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67" name="Picture 66"/>
          <p:cNvPicPr>
            <a:picLocks noChangeAspect="1"/>
          </p:cNvPicPr>
          <p:nvPr/>
        </p:nvPicPr>
        <p:blipFill>
          <a:blip r:embed="rId12" cstate="print">
            <a:duotone>
              <a:schemeClr val="bg2">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557484" y="1489693"/>
            <a:ext cx="211015" cy="211015"/>
          </a:xfrm>
          <a:prstGeom prst="rect">
            <a:avLst/>
          </a:prstGeom>
        </p:spPr>
      </p:pic>
      <p:sp>
        <p:nvSpPr>
          <p:cNvPr id="71" name="Oval 70"/>
          <p:cNvSpPr/>
          <p:nvPr/>
        </p:nvSpPr>
        <p:spPr>
          <a:xfrm>
            <a:off x="2473986" y="3516937"/>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59" name="Picture 58"/>
          <p:cNvPicPr>
            <a:picLocks noChangeAspect="1"/>
          </p:cNvPicPr>
          <p:nvPr/>
        </p:nvPicPr>
        <p:blipFill rotWithShape="1">
          <a:blip r:embed="rId14" cstate="print">
            <a:duotone>
              <a:schemeClr val="accent1">
                <a:shade val="45000"/>
                <a:satMod val="135000"/>
              </a:schemeClr>
              <a:prstClr val="white"/>
            </a:duotone>
            <a:extLst>
              <a:ext uri="{BEBA8EAE-BF5A-486C-A8C5-ECC9F3942E4B}">
                <a14:imgProps xmlns:a14="http://schemas.microsoft.com/office/drawing/2010/main">
                  <a14:imgLayer r:embed="rId15">
                    <a14:imgEffect>
                      <a14:backgroundRemoval t="36399" b="42346" l="92522" r="97751"/>
                    </a14:imgEffect>
                  </a14:imgLayer>
                </a14:imgProps>
              </a:ext>
              <a:ext uri="{28A0092B-C50C-407E-A947-70E740481C1C}">
                <a14:useLocalDpi xmlns:a14="http://schemas.microsoft.com/office/drawing/2010/main" val="0"/>
              </a:ext>
            </a:extLst>
          </a:blip>
          <a:srcRect l="91868" t="35656" r="1595" b="56911"/>
          <a:stretch/>
        </p:blipFill>
        <p:spPr>
          <a:xfrm>
            <a:off x="2455860" y="3421415"/>
            <a:ext cx="408047" cy="463994"/>
          </a:xfrm>
          <a:prstGeom prst="rect">
            <a:avLst/>
          </a:prstGeom>
        </p:spPr>
      </p:pic>
      <p:cxnSp>
        <p:nvCxnSpPr>
          <p:cNvPr id="72" name="Straight Connector 71"/>
          <p:cNvCxnSpPr/>
          <p:nvPr/>
        </p:nvCxnSpPr>
        <p:spPr>
          <a:xfrm rot="5400000">
            <a:off x="1801763" y="1302605"/>
            <a:ext cx="0" cy="137160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75" name="Straight Connector 74"/>
          <p:cNvCxnSpPr/>
          <p:nvPr/>
        </p:nvCxnSpPr>
        <p:spPr>
          <a:xfrm rot="5400000">
            <a:off x="1712726" y="3467391"/>
            <a:ext cx="0" cy="1371600"/>
          </a:xfrm>
          <a:prstGeom prst="line">
            <a:avLst/>
          </a:prstGeom>
          <a:ln/>
        </p:spPr>
        <p:style>
          <a:lnRef idx="1">
            <a:schemeClr val="accent5"/>
          </a:lnRef>
          <a:fillRef idx="0">
            <a:schemeClr val="accent5"/>
          </a:fillRef>
          <a:effectRef idx="0">
            <a:schemeClr val="accent5"/>
          </a:effectRef>
          <a:fontRef idx="minor">
            <a:schemeClr val="tx1"/>
          </a:fontRef>
        </p:style>
      </p:cxnSp>
      <p:sp>
        <p:nvSpPr>
          <p:cNvPr id="77" name="Oval 76"/>
          <p:cNvSpPr/>
          <p:nvPr/>
        </p:nvSpPr>
        <p:spPr>
          <a:xfrm>
            <a:off x="5491582" y="1474788"/>
            <a:ext cx="274320" cy="274320"/>
          </a:xfrm>
          <a:prstGeom prst="ellipse">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65" name="Picture 64"/>
          <p:cNvPicPr>
            <a:picLocks noChangeAspect="1"/>
          </p:cNvPicPr>
          <p:nvPr/>
        </p:nvPicPr>
        <p:blipFill>
          <a:blip r:embed="rId16" cstate="print">
            <a:duotone>
              <a:schemeClr val="bg2">
                <a:shade val="45000"/>
                <a:satMod val="135000"/>
              </a:schemeClr>
              <a:prstClr val="white"/>
            </a:duotone>
            <a:extLst>
              <a:ext uri="{BEBA8EAE-BF5A-486C-A8C5-ECC9F3942E4B}">
                <a14:imgProps xmlns:a14="http://schemas.microsoft.com/office/drawing/2010/main">
                  <a14:imgLayer r:embed="rId17">
                    <a14:imgEffect>
                      <a14:backgroundRemoval t="9778" b="89778" l="3556" r="96000"/>
                    </a14:imgEffect>
                  </a14:imgLayer>
                </a14:imgProps>
              </a:ext>
              <a:ext uri="{28A0092B-C50C-407E-A947-70E740481C1C}">
                <a14:useLocalDpi xmlns:a14="http://schemas.microsoft.com/office/drawing/2010/main" val="0"/>
              </a:ext>
            </a:extLst>
          </a:blip>
          <a:stretch>
            <a:fillRect/>
          </a:stretch>
        </p:blipFill>
        <p:spPr>
          <a:xfrm>
            <a:off x="5506461" y="1476482"/>
            <a:ext cx="228600" cy="228600"/>
          </a:xfrm>
          <a:prstGeom prst="rect">
            <a:avLst/>
          </a:prstGeom>
        </p:spPr>
      </p:pic>
      <p:cxnSp>
        <p:nvCxnSpPr>
          <p:cNvPr id="79" name="Straight Connector 78"/>
          <p:cNvCxnSpPr/>
          <p:nvPr/>
        </p:nvCxnSpPr>
        <p:spPr>
          <a:xfrm rot="5400000">
            <a:off x="4780963" y="1302604"/>
            <a:ext cx="0" cy="137160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80" name="Straight Connector 79"/>
          <p:cNvCxnSpPr/>
          <p:nvPr/>
        </p:nvCxnSpPr>
        <p:spPr>
          <a:xfrm rot="5400000">
            <a:off x="7643394" y="1302604"/>
            <a:ext cx="0" cy="1371600"/>
          </a:xfrm>
          <a:prstGeom prst="line">
            <a:avLst/>
          </a:prstGeom>
          <a:ln/>
        </p:spPr>
        <p:style>
          <a:lnRef idx="1">
            <a:schemeClr val="accent5"/>
          </a:lnRef>
          <a:fillRef idx="0">
            <a:schemeClr val="accent5"/>
          </a:fillRef>
          <a:effectRef idx="0">
            <a:schemeClr val="accent5"/>
          </a:effectRef>
          <a:fontRef idx="minor">
            <a:schemeClr val="tx1"/>
          </a:fontRef>
        </p:style>
      </p:cxnSp>
      <p:grpSp>
        <p:nvGrpSpPr>
          <p:cNvPr id="82" name="Group 81"/>
          <p:cNvGrpSpPr/>
          <p:nvPr/>
        </p:nvGrpSpPr>
        <p:grpSpPr>
          <a:xfrm>
            <a:off x="8294636" y="1462776"/>
            <a:ext cx="375107" cy="352839"/>
            <a:chOff x="8097684" y="843784"/>
            <a:chExt cx="375107" cy="352839"/>
          </a:xfrm>
        </p:grpSpPr>
        <p:sp>
          <p:nvSpPr>
            <p:cNvPr id="81" name="Oval 80"/>
            <p:cNvSpPr/>
            <p:nvPr/>
          </p:nvSpPr>
          <p:spPr>
            <a:xfrm>
              <a:off x="8166094" y="894131"/>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66" name="Picture 65"/>
            <p:cNvPicPr>
              <a:picLocks noChangeAspect="1"/>
            </p:cNvPicPr>
            <p:nvPr/>
          </p:nvPicPr>
          <p:blipFill rotWithShape="1">
            <a:blip r:embed="rId18" cstate="print">
              <a:duotone>
                <a:schemeClr val="accent1">
                  <a:shade val="45000"/>
                  <a:satMod val="135000"/>
                </a:schemeClr>
                <a:prstClr val="white"/>
              </a:duotone>
              <a:extLst>
                <a:ext uri="{BEBA8EAE-BF5A-486C-A8C5-ECC9F3942E4B}">
                  <a14:imgProps xmlns:a14="http://schemas.microsoft.com/office/drawing/2010/main">
                    <a14:imgLayer r:embed="rId19">
                      <a14:imgEffect>
                        <a14:backgroundRemoval t="16846" b="22803" l="6885" r="14209"/>
                      </a14:imgEffect>
                    </a14:imgLayer>
                  </a14:imgProps>
                </a:ext>
                <a:ext uri="{28A0092B-C50C-407E-A947-70E740481C1C}">
                  <a14:useLocalDpi xmlns:a14="http://schemas.microsoft.com/office/drawing/2010/main" val="0"/>
                </a:ext>
              </a:extLst>
            </a:blip>
            <a:srcRect l="7891" t="16937" r="86100" b="77411"/>
            <a:stretch/>
          </p:blipFill>
          <p:spPr>
            <a:xfrm>
              <a:off x="8097684" y="843784"/>
              <a:ext cx="375107" cy="352839"/>
            </a:xfrm>
            <a:prstGeom prst="rect">
              <a:avLst/>
            </a:prstGeom>
          </p:spPr>
        </p:pic>
      </p:grpSp>
      <p:sp>
        <p:nvSpPr>
          <p:cNvPr id="84" name="Rectangle 83"/>
          <p:cNvSpPr/>
          <p:nvPr/>
        </p:nvSpPr>
        <p:spPr>
          <a:xfrm>
            <a:off x="3661266" y="5926204"/>
            <a:ext cx="1764792" cy="907343"/>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85" name="Rectangle 84"/>
          <p:cNvSpPr/>
          <p:nvPr/>
        </p:nvSpPr>
        <p:spPr>
          <a:xfrm>
            <a:off x="1830633" y="5926204"/>
            <a:ext cx="1764792" cy="907343"/>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86" name="Rectangle 85"/>
          <p:cNvSpPr/>
          <p:nvPr/>
        </p:nvSpPr>
        <p:spPr>
          <a:xfrm>
            <a:off x="5491899" y="5926204"/>
            <a:ext cx="1764792" cy="907343"/>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87" name="Rectangle 86"/>
          <p:cNvSpPr/>
          <p:nvPr/>
        </p:nvSpPr>
        <p:spPr>
          <a:xfrm>
            <a:off x="7322531" y="5926204"/>
            <a:ext cx="1764792" cy="907343"/>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83" name="Oval 82"/>
          <p:cNvSpPr/>
          <p:nvPr/>
        </p:nvSpPr>
        <p:spPr>
          <a:xfrm>
            <a:off x="1540189" y="5789044"/>
            <a:ext cx="274320" cy="2743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latin typeface="Arial" panose="020B0604020202020204" pitchFamily="34" charset="0"/>
                <a:cs typeface="Arial" panose="020B0604020202020204" pitchFamily="34" charset="0"/>
              </a:rPr>
              <a:t>1</a:t>
            </a:r>
          </a:p>
        </p:txBody>
      </p:sp>
      <p:sp>
        <p:nvSpPr>
          <p:cNvPr id="88" name="Oval 87"/>
          <p:cNvSpPr/>
          <p:nvPr/>
        </p:nvSpPr>
        <p:spPr>
          <a:xfrm>
            <a:off x="3370798" y="5798799"/>
            <a:ext cx="274320" cy="2743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latin typeface="Arial" panose="020B0604020202020204" pitchFamily="34" charset="0"/>
                <a:cs typeface="Arial" panose="020B0604020202020204" pitchFamily="34" charset="0"/>
              </a:rPr>
              <a:t>2</a:t>
            </a:r>
          </a:p>
        </p:txBody>
      </p:sp>
      <p:sp>
        <p:nvSpPr>
          <p:cNvPr id="89" name="Oval 88"/>
          <p:cNvSpPr/>
          <p:nvPr/>
        </p:nvSpPr>
        <p:spPr>
          <a:xfrm>
            <a:off x="8877011" y="5798799"/>
            <a:ext cx="274320" cy="2743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2"/>
                </a:solidFill>
                <a:latin typeface="Arial" panose="020B0604020202020204" pitchFamily="34" charset="0"/>
                <a:cs typeface="Arial" panose="020B0604020202020204" pitchFamily="34" charset="0"/>
              </a:rPr>
              <a:t>5</a:t>
            </a:r>
            <a:endParaRPr lang="en-US" sz="800" dirty="0" smtClean="0">
              <a:solidFill>
                <a:schemeClr val="bg2"/>
              </a:solidFill>
              <a:latin typeface="Arial" panose="020B0604020202020204" pitchFamily="34" charset="0"/>
              <a:cs typeface="Arial" panose="020B0604020202020204" pitchFamily="34" charset="0"/>
            </a:endParaRPr>
          </a:p>
        </p:txBody>
      </p:sp>
      <p:sp>
        <p:nvSpPr>
          <p:cNvPr id="90" name="Oval 89"/>
          <p:cNvSpPr/>
          <p:nvPr/>
        </p:nvSpPr>
        <p:spPr>
          <a:xfrm>
            <a:off x="7136802" y="5793922"/>
            <a:ext cx="274320" cy="2743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latin typeface="Arial" panose="020B0604020202020204" pitchFamily="34" charset="0"/>
                <a:cs typeface="Arial" panose="020B0604020202020204" pitchFamily="34" charset="0"/>
              </a:rPr>
              <a:t>4</a:t>
            </a:r>
          </a:p>
        </p:txBody>
      </p:sp>
      <p:sp>
        <p:nvSpPr>
          <p:cNvPr id="91" name="Oval 90"/>
          <p:cNvSpPr/>
          <p:nvPr/>
        </p:nvSpPr>
        <p:spPr>
          <a:xfrm>
            <a:off x="5281210" y="5817180"/>
            <a:ext cx="274320" cy="2743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latin typeface="Arial" panose="020B0604020202020204" pitchFamily="34" charset="0"/>
                <a:cs typeface="Arial" panose="020B0604020202020204" pitchFamily="34" charset="0"/>
              </a:rPr>
              <a:t>3</a:t>
            </a:r>
          </a:p>
        </p:txBody>
      </p:sp>
      <p:sp>
        <p:nvSpPr>
          <p:cNvPr id="92" name="TextBox 91"/>
          <p:cNvSpPr txBox="1"/>
          <p:nvPr/>
        </p:nvSpPr>
        <p:spPr>
          <a:xfrm>
            <a:off x="1880355" y="6050640"/>
            <a:ext cx="1665347" cy="738664"/>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r>
              <a:rPr lang="en-US" sz="1400" dirty="0" smtClean="0"/>
              <a:t>Number of rabbits taken in monthly by Org </a:t>
            </a:r>
            <a:endParaRPr lang="en-US" sz="1400" dirty="0"/>
          </a:p>
        </p:txBody>
      </p:sp>
      <p:sp>
        <p:nvSpPr>
          <p:cNvPr id="93" name="TextBox 92"/>
          <p:cNvSpPr txBox="1"/>
          <p:nvPr/>
        </p:nvSpPr>
        <p:spPr>
          <a:xfrm>
            <a:off x="3753023" y="6063364"/>
            <a:ext cx="1665347" cy="523220"/>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r>
              <a:rPr lang="en-US" sz="1400" dirty="0" smtClean="0"/>
              <a:t>Number of active foster sites</a:t>
            </a:r>
            <a:endParaRPr lang="en-US" sz="1400" dirty="0"/>
          </a:p>
        </p:txBody>
      </p:sp>
      <p:sp>
        <p:nvSpPr>
          <p:cNvPr id="94" name="TextBox 93"/>
          <p:cNvSpPr txBox="1"/>
          <p:nvPr/>
        </p:nvSpPr>
        <p:spPr>
          <a:xfrm>
            <a:off x="5491899" y="6050640"/>
            <a:ext cx="1665347" cy="738664"/>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r>
              <a:rPr lang="en-US" sz="1400" dirty="0" smtClean="0"/>
              <a:t>Follow up memo for user inputted rabbit</a:t>
            </a:r>
            <a:endParaRPr lang="en-US" sz="1400" dirty="0"/>
          </a:p>
        </p:txBody>
      </p:sp>
      <p:sp>
        <p:nvSpPr>
          <p:cNvPr id="95" name="TextBox 94"/>
          <p:cNvSpPr txBox="1"/>
          <p:nvPr/>
        </p:nvSpPr>
        <p:spPr>
          <a:xfrm>
            <a:off x="7322489" y="6010784"/>
            <a:ext cx="1715070" cy="523220"/>
          </a:xfrm>
          <a:prstGeom prst="rect">
            <a:avLst/>
          </a:prstGeom>
          <a:noFill/>
        </p:spPr>
        <p:txBody>
          <a:bodyPr wrap="square" rtlCol="0">
            <a:spAutoFit/>
          </a:bodyPr>
          <a:lstStyle>
            <a:defPPr>
              <a:defRPr lang="en-US"/>
            </a:defPPr>
            <a:lvl1pPr>
              <a:defRPr cap="small">
                <a:solidFill>
                  <a:schemeClr val="tx1">
                    <a:lumMod val="65000"/>
                    <a:lumOff val="35000"/>
                  </a:schemeClr>
                </a:solidFill>
              </a:defRPr>
            </a:lvl1pPr>
          </a:lstStyle>
          <a:p>
            <a:r>
              <a:rPr lang="en-US" sz="1400" dirty="0" smtClean="0"/>
              <a:t>Vet usage for newsletter</a:t>
            </a:r>
            <a:endParaRPr lang="en-US" sz="1400" dirty="0"/>
          </a:p>
        </p:txBody>
      </p:sp>
      <p:cxnSp>
        <p:nvCxnSpPr>
          <p:cNvPr id="97" name="Straight Connector 96"/>
          <p:cNvCxnSpPr/>
          <p:nvPr/>
        </p:nvCxnSpPr>
        <p:spPr>
          <a:xfrm>
            <a:off x="12002" y="5450490"/>
            <a:ext cx="9139329" cy="0"/>
          </a:xfrm>
          <a:prstGeom prst="line">
            <a:avLst/>
          </a:prstGeom>
          <a:ln>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98" name="Rectangle 97"/>
          <p:cNvSpPr/>
          <p:nvPr/>
        </p:nvSpPr>
        <p:spPr>
          <a:xfrm>
            <a:off x="6786334" y="3681703"/>
            <a:ext cx="1737360" cy="1280319"/>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cxnSp>
        <p:nvCxnSpPr>
          <p:cNvPr id="99" name="Straight Connector 98"/>
          <p:cNvCxnSpPr/>
          <p:nvPr/>
        </p:nvCxnSpPr>
        <p:spPr>
          <a:xfrm rot="5400000">
            <a:off x="7643394" y="3467391"/>
            <a:ext cx="0" cy="1371600"/>
          </a:xfrm>
          <a:prstGeom prst="line">
            <a:avLst/>
          </a:prstGeom>
          <a:ln/>
        </p:spPr>
        <p:style>
          <a:lnRef idx="1">
            <a:schemeClr val="accent5"/>
          </a:lnRef>
          <a:fillRef idx="0">
            <a:schemeClr val="accent5"/>
          </a:fillRef>
          <a:effectRef idx="0">
            <a:schemeClr val="accent5"/>
          </a:effectRef>
          <a:fontRef idx="minor">
            <a:schemeClr val="tx1"/>
          </a:fontRef>
        </p:style>
      </p:cxnSp>
      <p:sp>
        <p:nvSpPr>
          <p:cNvPr id="102" name="Oval 101"/>
          <p:cNvSpPr/>
          <p:nvPr/>
        </p:nvSpPr>
        <p:spPr>
          <a:xfrm>
            <a:off x="8391983" y="3544543"/>
            <a:ext cx="274320" cy="274320"/>
          </a:xfrm>
          <a:prstGeom prst="ellipse">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pic>
        <p:nvPicPr>
          <p:cNvPr id="101" name="Picture 100"/>
          <p:cNvPicPr>
            <a:picLocks noChangeAspect="1"/>
          </p:cNvPicPr>
          <p:nvPr/>
        </p:nvPicPr>
        <p:blipFill>
          <a:blip r:embed="rId20" cstate="print">
            <a:duotone>
              <a:schemeClr val="bg2">
                <a:shade val="45000"/>
                <a:satMod val="135000"/>
              </a:schemeClr>
              <a:prstClr val="white"/>
            </a:duotone>
            <a:extLst>
              <a:ext uri="{BEBA8EAE-BF5A-486C-A8C5-ECC9F3942E4B}">
                <a14:imgProps xmlns:a14="http://schemas.microsoft.com/office/drawing/2010/main">
                  <a14:imgLayer r:embed="rId21">
                    <a14:imgEffect>
                      <a14:backgroundRemoval t="9961" b="89941" l="0" r="99219">
                        <a14:foregroundMark x1="26611" y1="59570" x2="26611" y2="59570"/>
                      </a14:backgroundRemoval>
                    </a14:imgEffect>
                  </a14:imgLayer>
                </a14:imgProps>
              </a:ext>
              <a:ext uri="{28A0092B-C50C-407E-A947-70E740481C1C}">
                <a14:useLocalDpi xmlns:a14="http://schemas.microsoft.com/office/drawing/2010/main" val="0"/>
              </a:ext>
            </a:extLst>
          </a:blip>
          <a:stretch>
            <a:fillRect/>
          </a:stretch>
        </p:blipFill>
        <p:spPr>
          <a:xfrm>
            <a:off x="8437703" y="3579284"/>
            <a:ext cx="182880" cy="182880"/>
          </a:xfrm>
          <a:prstGeom prst="rect">
            <a:avLst/>
          </a:prstGeom>
        </p:spPr>
      </p:pic>
    </p:spTree>
    <p:extLst>
      <p:ext uri="{BB962C8B-B14F-4D97-AF65-F5344CB8AC3E}">
        <p14:creationId xmlns:p14="http://schemas.microsoft.com/office/powerpoint/2010/main" val="17822630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1874046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289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Round Same Side Corner Rectangle 30"/>
          <p:cNvSpPr/>
          <p:nvPr/>
        </p:nvSpPr>
        <p:spPr>
          <a:xfrm>
            <a:off x="1034442" y="1022343"/>
            <a:ext cx="2621280" cy="4663440"/>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32" name="Round Same Side Corner Rectangle 31"/>
          <p:cNvSpPr/>
          <p:nvPr/>
        </p:nvSpPr>
        <p:spPr>
          <a:xfrm>
            <a:off x="6384778" y="1022343"/>
            <a:ext cx="2621280" cy="4663440"/>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33" name="Round Same Side Corner Rectangle 32"/>
          <p:cNvSpPr/>
          <p:nvPr/>
        </p:nvSpPr>
        <p:spPr>
          <a:xfrm>
            <a:off x="3709610" y="1022343"/>
            <a:ext cx="2621280" cy="4663440"/>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3" name="Title 2"/>
          <p:cNvSpPr>
            <a:spLocks noGrp="1"/>
          </p:cNvSpPr>
          <p:nvPr>
            <p:ph type="title"/>
          </p:nvPr>
        </p:nvSpPr>
        <p:spPr>
          <a:xfrm>
            <a:off x="489256" y="73025"/>
            <a:ext cx="8426143" cy="879475"/>
          </a:xfrm>
        </p:spPr>
        <p:txBody>
          <a:bodyPr vert="horz" lIns="91440" tIns="45720" rIns="91440" bIns="45720" rtlCol="0" anchor="b" anchorCtr="0">
            <a:normAutofit/>
          </a:bodyPr>
          <a:lstStyle/>
          <a:p>
            <a:r>
              <a:rPr lang="en-US" sz="1800" dirty="0" smtClean="0"/>
              <a:t>Business Value Provided by the Database</a:t>
            </a:r>
            <a:endParaRPr lang="en-US" sz="1800" dirty="0"/>
          </a:p>
        </p:txBody>
      </p:sp>
      <p:sp>
        <p:nvSpPr>
          <p:cNvPr id="90" name="TextBox 89"/>
          <p:cNvSpPr txBox="1"/>
          <p:nvPr/>
        </p:nvSpPr>
        <p:spPr>
          <a:xfrm>
            <a:off x="1837851" y="1066266"/>
            <a:ext cx="1042273" cy="307777"/>
          </a:xfrm>
          <a:prstGeom prst="rect">
            <a:avLst/>
          </a:prstGeom>
          <a:noFill/>
        </p:spPr>
        <p:txBody>
          <a:bodyPr wrap="none" rtlCol="0">
            <a:spAutoFit/>
          </a:bodyPr>
          <a:lstStyle>
            <a:defPPr>
              <a:defRPr lang="en-US"/>
            </a:defPPr>
            <a:lvl1pPr>
              <a:defRPr sz="1400" cap="small">
                <a:solidFill>
                  <a:schemeClr val="tx1">
                    <a:lumMod val="65000"/>
                    <a:lumOff val="35000"/>
                  </a:schemeClr>
                </a:solidFill>
              </a:defRPr>
            </a:lvl1pPr>
          </a:lstStyle>
          <a:p>
            <a:r>
              <a:rPr lang="en-US" dirty="0" smtClean="0"/>
              <a:t>timeliness</a:t>
            </a:r>
            <a:endParaRPr lang="en-US" dirty="0"/>
          </a:p>
        </p:txBody>
      </p:sp>
      <p:sp>
        <p:nvSpPr>
          <p:cNvPr id="92" name="TextBox 91"/>
          <p:cNvSpPr txBox="1"/>
          <p:nvPr/>
        </p:nvSpPr>
        <p:spPr>
          <a:xfrm>
            <a:off x="3937000" y="1041862"/>
            <a:ext cx="2279791" cy="307777"/>
          </a:xfrm>
          <a:prstGeom prst="rect">
            <a:avLst/>
          </a:prstGeom>
          <a:noFill/>
        </p:spPr>
        <p:txBody>
          <a:bodyPr wrap="none" rtlCol="0">
            <a:spAutoFit/>
          </a:bodyPr>
          <a:lstStyle>
            <a:defPPr>
              <a:defRPr lang="en-US"/>
            </a:defPPr>
            <a:lvl1pPr>
              <a:defRPr sz="1400" cap="small">
                <a:solidFill>
                  <a:schemeClr val="tx1">
                    <a:lumMod val="65000"/>
                    <a:lumOff val="35000"/>
                  </a:schemeClr>
                </a:solidFill>
              </a:defRPr>
            </a:lvl1pPr>
          </a:lstStyle>
          <a:p>
            <a:r>
              <a:rPr lang="en-US" dirty="0" smtClean="0"/>
              <a:t>Accuracy/Completeness</a:t>
            </a:r>
            <a:endParaRPr lang="en-US" dirty="0"/>
          </a:p>
        </p:txBody>
      </p:sp>
      <p:sp>
        <p:nvSpPr>
          <p:cNvPr id="8" name="Rectangle 7"/>
          <p:cNvSpPr/>
          <p:nvPr/>
        </p:nvSpPr>
        <p:spPr>
          <a:xfrm>
            <a:off x="-55928" y="1855199"/>
            <a:ext cx="1067938" cy="461665"/>
          </a:xfrm>
          <a:prstGeom prst="rect">
            <a:avLst/>
          </a:prstGeom>
          <a:noFill/>
        </p:spPr>
        <p:txBody>
          <a:bodyPr wrap="square" rtlCol="0">
            <a:spAutoFit/>
          </a:bodyPr>
          <a:lstStyle/>
          <a:p>
            <a:r>
              <a:rPr lang="en-US" sz="1200" cap="small" dirty="0" err="1">
                <a:solidFill>
                  <a:schemeClr val="tx1">
                    <a:lumMod val="65000"/>
                    <a:lumOff val="35000"/>
                  </a:schemeClr>
                </a:solidFill>
              </a:rPr>
              <a:t>Hopline</a:t>
            </a:r>
            <a:r>
              <a:rPr lang="en-US" sz="1200" cap="small" dirty="0">
                <a:solidFill>
                  <a:schemeClr val="tx1">
                    <a:lumMod val="65000"/>
                    <a:lumOff val="35000"/>
                  </a:schemeClr>
                </a:solidFill>
              </a:rPr>
              <a:t> Educator</a:t>
            </a:r>
          </a:p>
        </p:txBody>
      </p:sp>
      <p:sp>
        <p:nvSpPr>
          <p:cNvPr id="9" name="TextBox 8"/>
          <p:cNvSpPr txBox="1"/>
          <p:nvPr/>
        </p:nvSpPr>
        <p:spPr>
          <a:xfrm>
            <a:off x="1092201" y="1779625"/>
            <a:ext cx="2449028" cy="461665"/>
          </a:xfrm>
          <a:prstGeom prst="rect">
            <a:avLst/>
          </a:prstGeom>
          <a:noFill/>
        </p:spPr>
        <p:txBody>
          <a:bodyPr wrap="square" rtlCol="0">
            <a:spAutoFit/>
          </a:bodyPr>
          <a:lstStyle/>
          <a:p>
            <a:pPr marL="285750" indent="-285750">
              <a:buFont typeface="Arial" panose="020B0604020202020204" pitchFamily="34" charset="0"/>
              <a:buChar char="•"/>
              <a:defRPr/>
            </a:pPr>
            <a:r>
              <a:rPr lang="en-US" sz="1200" dirty="0" smtClean="0">
                <a:solidFill>
                  <a:schemeClr val="tx2">
                    <a:lumMod val="75000"/>
                  </a:schemeClr>
                </a:solidFill>
              </a:rPr>
              <a:t>Real time updates of available rabbits</a:t>
            </a:r>
            <a:endParaRPr lang="en-US" sz="1200" dirty="0">
              <a:solidFill>
                <a:schemeClr val="tx2">
                  <a:lumMod val="75000"/>
                </a:schemeClr>
              </a:solidFill>
            </a:endParaRPr>
          </a:p>
        </p:txBody>
      </p:sp>
      <p:sp>
        <p:nvSpPr>
          <p:cNvPr id="25" name="TextBox 24"/>
          <p:cNvSpPr txBox="1"/>
          <p:nvPr/>
        </p:nvSpPr>
        <p:spPr>
          <a:xfrm>
            <a:off x="6468006" y="1773938"/>
            <a:ext cx="2454823" cy="646331"/>
          </a:xfrm>
          <a:prstGeom prst="rect">
            <a:avLst/>
          </a:prstGeom>
          <a:noFill/>
        </p:spPr>
        <p:txBody>
          <a:bodyPr wrap="square" rtlCol="0">
            <a:spAutoFit/>
          </a:bodyPr>
          <a:lstStyle/>
          <a:p>
            <a:pPr marL="285750" indent="-285750">
              <a:buFont typeface="Arial" panose="020B0604020202020204" pitchFamily="34" charset="0"/>
              <a:buChar char="•"/>
              <a:defRPr/>
            </a:pPr>
            <a:r>
              <a:rPr lang="en-US" sz="1200" dirty="0" smtClean="0">
                <a:solidFill>
                  <a:schemeClr val="tx2">
                    <a:lumMod val="75000"/>
                  </a:schemeClr>
                </a:solidFill>
              </a:rPr>
              <a:t>Remove entering the caller info twice once on email once in the database</a:t>
            </a:r>
            <a:endParaRPr lang="en-US" sz="1200" dirty="0">
              <a:solidFill>
                <a:schemeClr val="tx2">
                  <a:lumMod val="75000"/>
                </a:schemeClr>
              </a:solidFill>
            </a:endParaRPr>
          </a:p>
        </p:txBody>
      </p:sp>
      <p:sp>
        <p:nvSpPr>
          <p:cNvPr id="28" name="TextBox 27"/>
          <p:cNvSpPr txBox="1"/>
          <p:nvPr/>
        </p:nvSpPr>
        <p:spPr>
          <a:xfrm>
            <a:off x="3771076" y="1779625"/>
            <a:ext cx="2544533" cy="461665"/>
          </a:xfrm>
          <a:prstGeom prst="rect">
            <a:avLst/>
          </a:prstGeom>
          <a:noFill/>
        </p:spPr>
        <p:txBody>
          <a:bodyPr wrap="square" rtlCol="0">
            <a:spAutoFit/>
          </a:bodyPr>
          <a:lstStyle/>
          <a:p>
            <a:pPr marL="285750" indent="-285750">
              <a:buFont typeface="Arial" panose="020B0604020202020204" pitchFamily="34" charset="0"/>
              <a:buChar char="•"/>
              <a:defRPr/>
            </a:pPr>
            <a:r>
              <a:rPr lang="en-US" sz="1200" dirty="0" smtClean="0">
                <a:solidFill>
                  <a:schemeClr val="tx2">
                    <a:lumMod val="75000"/>
                  </a:schemeClr>
                </a:solidFill>
              </a:rPr>
              <a:t>Area for email to be entered as a reminder to capture info</a:t>
            </a:r>
            <a:endParaRPr lang="en-US" sz="1200" dirty="0">
              <a:solidFill>
                <a:schemeClr val="tx2">
                  <a:lumMod val="75000"/>
                </a:schemeClr>
              </a:solidFill>
            </a:endParaRPr>
          </a:p>
        </p:txBody>
      </p:sp>
      <p:cxnSp>
        <p:nvCxnSpPr>
          <p:cNvPr id="34" name="Straight Connector 33"/>
          <p:cNvCxnSpPr/>
          <p:nvPr/>
        </p:nvCxnSpPr>
        <p:spPr>
          <a:xfrm>
            <a:off x="1034442" y="1685961"/>
            <a:ext cx="7971616" cy="30717"/>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318745" y="1525158"/>
            <a:ext cx="0" cy="1737360"/>
          </a:xfrm>
          <a:prstGeom prst="line">
            <a:avLst/>
          </a:prstGeom>
          <a:ln/>
        </p:spPr>
        <p:style>
          <a:lnRef idx="1">
            <a:schemeClr val="accent5"/>
          </a:lnRef>
          <a:fillRef idx="0">
            <a:schemeClr val="accent5"/>
          </a:fillRef>
          <a:effectRef idx="0">
            <a:schemeClr val="accent5"/>
          </a:effectRef>
          <a:fontRef idx="minor">
            <a:schemeClr val="tx1"/>
          </a:fontRef>
        </p:style>
      </p:cxnSp>
      <p:sp>
        <p:nvSpPr>
          <p:cNvPr id="36" name="Rectangle 35"/>
          <p:cNvSpPr/>
          <p:nvPr/>
        </p:nvSpPr>
        <p:spPr>
          <a:xfrm>
            <a:off x="-11064" y="2762719"/>
            <a:ext cx="1045506" cy="276999"/>
          </a:xfrm>
          <a:prstGeom prst="rect">
            <a:avLst/>
          </a:prstGeom>
          <a:noFill/>
        </p:spPr>
        <p:txBody>
          <a:bodyPr wrap="square" rtlCol="0">
            <a:spAutoFit/>
          </a:bodyPr>
          <a:lstStyle/>
          <a:p>
            <a:r>
              <a:rPr lang="en-US" sz="1200" cap="small" dirty="0">
                <a:solidFill>
                  <a:schemeClr val="tx1">
                    <a:lumMod val="65000"/>
                    <a:lumOff val="35000"/>
                  </a:schemeClr>
                </a:solidFill>
              </a:rPr>
              <a:t>Clerk</a:t>
            </a:r>
          </a:p>
        </p:txBody>
      </p:sp>
      <p:sp>
        <p:nvSpPr>
          <p:cNvPr id="20" name="Rectangle 19"/>
          <p:cNvSpPr/>
          <p:nvPr/>
        </p:nvSpPr>
        <p:spPr>
          <a:xfrm>
            <a:off x="1092200" y="2410285"/>
            <a:ext cx="2449028"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solidFill>
                  <a:schemeClr val="tx2">
                    <a:lumMod val="75000"/>
                  </a:schemeClr>
                </a:solidFill>
              </a:rPr>
              <a:t>Improve time to send out packets information available sooner</a:t>
            </a:r>
            <a:endParaRPr lang="en-US" sz="1200" dirty="0">
              <a:solidFill>
                <a:schemeClr val="tx2">
                  <a:lumMod val="75000"/>
                </a:schemeClr>
              </a:solidFill>
            </a:endParaRPr>
          </a:p>
        </p:txBody>
      </p:sp>
      <p:cxnSp>
        <p:nvCxnSpPr>
          <p:cNvPr id="37" name="Straight Connector 36"/>
          <p:cNvCxnSpPr/>
          <p:nvPr/>
        </p:nvCxnSpPr>
        <p:spPr>
          <a:xfrm rot="5400000">
            <a:off x="5014895" y="1525158"/>
            <a:ext cx="0" cy="173736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8" name="Straight Connector 37"/>
          <p:cNvCxnSpPr/>
          <p:nvPr/>
        </p:nvCxnSpPr>
        <p:spPr>
          <a:xfrm rot="5400000">
            <a:off x="7695418" y="1525158"/>
            <a:ext cx="0" cy="1737360"/>
          </a:xfrm>
          <a:prstGeom prst="line">
            <a:avLst/>
          </a:prstGeom>
          <a:ln/>
        </p:spPr>
        <p:style>
          <a:lnRef idx="1">
            <a:schemeClr val="accent5"/>
          </a:lnRef>
          <a:fillRef idx="0">
            <a:schemeClr val="accent5"/>
          </a:fillRef>
          <a:effectRef idx="0">
            <a:schemeClr val="accent5"/>
          </a:effectRef>
          <a:fontRef idx="minor">
            <a:schemeClr val="tx1"/>
          </a:fontRef>
        </p:style>
      </p:cxnSp>
      <p:sp>
        <p:nvSpPr>
          <p:cNvPr id="39" name="Rectangle 38"/>
          <p:cNvSpPr/>
          <p:nvPr/>
        </p:nvSpPr>
        <p:spPr>
          <a:xfrm>
            <a:off x="3795736" y="2410285"/>
            <a:ext cx="2449028"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solidFill>
                  <a:schemeClr val="tx2">
                    <a:lumMod val="75000"/>
                  </a:schemeClr>
                </a:solidFill>
              </a:rPr>
              <a:t>Reduce the chances to make mistakes re-entering info from email</a:t>
            </a:r>
            <a:endParaRPr lang="en-US" sz="1200" dirty="0">
              <a:solidFill>
                <a:schemeClr val="tx2">
                  <a:lumMod val="75000"/>
                </a:schemeClr>
              </a:solidFill>
            </a:endParaRPr>
          </a:p>
        </p:txBody>
      </p:sp>
      <p:sp>
        <p:nvSpPr>
          <p:cNvPr id="40" name="Rectangle 39"/>
          <p:cNvSpPr/>
          <p:nvPr/>
        </p:nvSpPr>
        <p:spPr>
          <a:xfrm>
            <a:off x="6468006" y="2410285"/>
            <a:ext cx="2449028"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solidFill>
                  <a:schemeClr val="tx2">
                    <a:lumMod val="75000"/>
                  </a:schemeClr>
                </a:solidFill>
              </a:rPr>
              <a:t>Remove the need to enter info twice- once for the caller once for the adopter</a:t>
            </a:r>
          </a:p>
          <a:p>
            <a:pPr marL="285750" indent="-285750">
              <a:buFont typeface="Arial" panose="020B0604020202020204" pitchFamily="34" charset="0"/>
              <a:buChar char="•"/>
            </a:pPr>
            <a:endParaRPr lang="en-US" sz="1200" dirty="0">
              <a:solidFill>
                <a:schemeClr val="tx2">
                  <a:lumMod val="75000"/>
                </a:schemeClr>
              </a:solidFill>
            </a:endParaRPr>
          </a:p>
        </p:txBody>
      </p:sp>
      <p:cxnSp>
        <p:nvCxnSpPr>
          <p:cNvPr id="41" name="Straight Connector 40"/>
          <p:cNvCxnSpPr/>
          <p:nvPr/>
        </p:nvCxnSpPr>
        <p:spPr>
          <a:xfrm rot="5400000">
            <a:off x="2394945" y="2293508"/>
            <a:ext cx="0" cy="173736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42" name="Straight Connector 41"/>
          <p:cNvCxnSpPr/>
          <p:nvPr/>
        </p:nvCxnSpPr>
        <p:spPr>
          <a:xfrm rot="5400000">
            <a:off x="5091095" y="2293507"/>
            <a:ext cx="0" cy="173736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43" name="Straight Connector 42"/>
          <p:cNvCxnSpPr/>
          <p:nvPr/>
        </p:nvCxnSpPr>
        <p:spPr>
          <a:xfrm rot="5400000">
            <a:off x="7771618" y="2293507"/>
            <a:ext cx="0" cy="1737360"/>
          </a:xfrm>
          <a:prstGeom prst="line">
            <a:avLst/>
          </a:prstGeom>
          <a:ln/>
        </p:spPr>
        <p:style>
          <a:lnRef idx="1">
            <a:schemeClr val="accent5"/>
          </a:lnRef>
          <a:fillRef idx="0">
            <a:schemeClr val="accent5"/>
          </a:fillRef>
          <a:effectRef idx="0">
            <a:schemeClr val="accent5"/>
          </a:effectRef>
          <a:fontRef idx="minor">
            <a:schemeClr val="tx1"/>
          </a:fontRef>
        </p:style>
      </p:cxnSp>
      <p:sp>
        <p:nvSpPr>
          <p:cNvPr id="45" name="Rectangle 44"/>
          <p:cNvSpPr/>
          <p:nvPr/>
        </p:nvSpPr>
        <p:spPr>
          <a:xfrm>
            <a:off x="1170431" y="3162189"/>
            <a:ext cx="2449028"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solidFill>
                  <a:schemeClr val="tx2">
                    <a:lumMod val="75000"/>
                  </a:schemeClr>
                </a:solidFill>
              </a:rPr>
              <a:t>Adopter information available sooner</a:t>
            </a:r>
          </a:p>
          <a:p>
            <a:pPr marL="285750" indent="-285750">
              <a:buFont typeface="Arial" panose="020B0604020202020204" pitchFamily="34" charset="0"/>
              <a:buChar char="•"/>
            </a:pPr>
            <a:r>
              <a:rPr lang="en-US" sz="1200" dirty="0" smtClean="0">
                <a:solidFill>
                  <a:schemeClr val="tx2">
                    <a:lumMod val="75000"/>
                  </a:schemeClr>
                </a:solidFill>
              </a:rPr>
              <a:t>Follow up report to keep follow up on track</a:t>
            </a:r>
            <a:endParaRPr lang="en-US" sz="1200" dirty="0">
              <a:solidFill>
                <a:schemeClr val="tx2">
                  <a:lumMod val="75000"/>
                </a:schemeClr>
              </a:solidFill>
            </a:endParaRPr>
          </a:p>
          <a:p>
            <a:pPr marL="285750" indent="-285750">
              <a:buFont typeface="Arial" panose="020B0604020202020204" pitchFamily="34" charset="0"/>
              <a:buChar char="•"/>
            </a:pPr>
            <a:endParaRPr lang="en-US" sz="1200" dirty="0">
              <a:solidFill>
                <a:schemeClr val="tx2">
                  <a:lumMod val="75000"/>
                </a:schemeClr>
              </a:solidFill>
            </a:endParaRPr>
          </a:p>
        </p:txBody>
      </p:sp>
      <p:sp>
        <p:nvSpPr>
          <p:cNvPr id="47" name="Rectangle 46"/>
          <p:cNvSpPr/>
          <p:nvPr/>
        </p:nvSpPr>
        <p:spPr>
          <a:xfrm>
            <a:off x="6694972" y="3162189"/>
            <a:ext cx="2311086"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solidFill>
                  <a:schemeClr val="tx2">
                    <a:lumMod val="75000"/>
                  </a:schemeClr>
                </a:solidFill>
              </a:rPr>
              <a:t>Reduce the manual tracking for reporting purposes</a:t>
            </a:r>
            <a:endParaRPr lang="en-US" sz="1200" dirty="0">
              <a:solidFill>
                <a:schemeClr val="tx2">
                  <a:lumMod val="75000"/>
                </a:schemeClr>
              </a:solidFill>
            </a:endParaRPr>
          </a:p>
        </p:txBody>
      </p:sp>
      <p:sp>
        <p:nvSpPr>
          <p:cNvPr id="48" name="Pentagon 47"/>
          <p:cNvSpPr/>
          <p:nvPr/>
        </p:nvSpPr>
        <p:spPr>
          <a:xfrm>
            <a:off x="-33496" y="5501645"/>
            <a:ext cx="9144002" cy="593207"/>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smtClean="0">
              <a:solidFill>
                <a:schemeClr val="bg1">
                  <a:lumMod val="65000"/>
                </a:schemeClr>
              </a:solidFill>
            </a:endParaRPr>
          </a:p>
        </p:txBody>
      </p:sp>
      <p:pic>
        <p:nvPicPr>
          <p:cNvPr id="50" name="Picture 49"/>
          <p:cNvPicPr>
            <a:picLocks noChangeAspect="1"/>
          </p:cNvPicPr>
          <p:nvPr/>
        </p:nvPicPr>
        <p:blipFill rotWithShape="1">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ackgroundRemoval t="4443" b="10107" l="20557" r="25879">
                        <a14:foregroundMark x1="21924" y1="8740" x2="23486" y2="6104"/>
                        <a14:foregroundMark x1="22754" y1="6299" x2="24316" y2="8594"/>
                        <a14:foregroundMark x1="24219" y1="7813" x2="24219" y2="7813"/>
                      </a14:backgroundRemoval>
                    </a14:imgEffect>
                  </a14:imgLayer>
                </a14:imgProps>
              </a:ext>
              <a:ext uri="{28A0092B-C50C-407E-A947-70E740481C1C}">
                <a14:useLocalDpi xmlns:a14="http://schemas.microsoft.com/office/drawing/2010/main" val="0"/>
              </a:ext>
            </a:extLst>
          </a:blip>
          <a:srcRect l="20428" t="3897" r="74031" b="89461"/>
          <a:stretch/>
        </p:blipFill>
        <p:spPr>
          <a:xfrm>
            <a:off x="7522468" y="1271403"/>
            <a:ext cx="345899" cy="414558"/>
          </a:xfrm>
          <a:prstGeom prst="rect">
            <a:avLst/>
          </a:prstGeom>
        </p:spPr>
      </p:pic>
      <p:sp>
        <p:nvSpPr>
          <p:cNvPr id="49" name="Rectangle 48"/>
          <p:cNvSpPr/>
          <p:nvPr/>
        </p:nvSpPr>
        <p:spPr>
          <a:xfrm>
            <a:off x="-11064" y="3485573"/>
            <a:ext cx="1045506" cy="461665"/>
          </a:xfrm>
          <a:prstGeom prst="rect">
            <a:avLst/>
          </a:prstGeom>
          <a:noFill/>
        </p:spPr>
        <p:txBody>
          <a:bodyPr wrap="square" rtlCol="0">
            <a:spAutoFit/>
          </a:bodyPr>
          <a:lstStyle/>
          <a:p>
            <a:r>
              <a:rPr lang="en-US" sz="1200" cap="small" dirty="0" smtClean="0">
                <a:solidFill>
                  <a:schemeClr val="tx1">
                    <a:lumMod val="65000"/>
                    <a:lumOff val="35000"/>
                  </a:schemeClr>
                </a:solidFill>
              </a:rPr>
              <a:t>Adoption chair</a:t>
            </a:r>
            <a:endParaRPr lang="en-US" sz="1200" cap="small" dirty="0">
              <a:solidFill>
                <a:schemeClr val="tx1">
                  <a:lumMod val="65000"/>
                  <a:lumOff val="35000"/>
                </a:schemeClr>
              </a:solidFill>
            </a:endParaRPr>
          </a:p>
        </p:txBody>
      </p:sp>
      <p:sp>
        <p:nvSpPr>
          <p:cNvPr id="2" name="Rectangle 1"/>
          <p:cNvSpPr/>
          <p:nvPr/>
        </p:nvSpPr>
        <p:spPr>
          <a:xfrm>
            <a:off x="7110674" y="1022343"/>
            <a:ext cx="1169487" cy="307777"/>
          </a:xfrm>
          <a:prstGeom prst="rect">
            <a:avLst/>
          </a:prstGeom>
          <a:noFill/>
        </p:spPr>
        <p:txBody>
          <a:bodyPr wrap="none" rtlCol="0">
            <a:spAutoFit/>
          </a:bodyPr>
          <a:lstStyle/>
          <a:p>
            <a:r>
              <a:rPr lang="en-US" sz="1400" cap="small" dirty="0" smtClean="0">
                <a:solidFill>
                  <a:schemeClr val="tx1">
                    <a:lumMod val="65000"/>
                    <a:lumOff val="35000"/>
                  </a:schemeClr>
                </a:solidFill>
              </a:rPr>
              <a:t>Duplication</a:t>
            </a:r>
            <a:endParaRPr lang="en-US" sz="1400" cap="small" dirty="0">
              <a:solidFill>
                <a:schemeClr val="tx1">
                  <a:lumMod val="65000"/>
                  <a:lumOff val="35000"/>
                </a:schemeClr>
              </a:solidFill>
            </a:endParaRPr>
          </a:p>
        </p:txBody>
      </p:sp>
      <p:pic>
        <p:nvPicPr>
          <p:cNvPr id="46" name="Picture 45"/>
          <p:cNvPicPr>
            <a:picLocks noChangeAspect="1"/>
          </p:cNvPicPr>
          <p:nvPr/>
        </p:nvPicPr>
        <p:blipFill rotWithShape="1">
          <a:blip r:embed="rId8" cstate="print">
            <a:duotone>
              <a:schemeClr val="accent1">
                <a:shade val="45000"/>
                <a:satMod val="135000"/>
              </a:schemeClr>
              <a:prstClr val="white"/>
            </a:duotone>
            <a:extLst>
              <a:ext uri="{BEBA8EAE-BF5A-486C-A8C5-ECC9F3942E4B}">
                <a14:imgProps xmlns:a14="http://schemas.microsoft.com/office/drawing/2010/main">
                  <a14:imgLayer r:embed="rId7">
                    <a14:imgEffect>
                      <a14:backgroundRemoval t="10547" b="16797" l="1270" r="9229">
                        <a14:foregroundMark x1="5322" y1="13965" x2="5322" y2="13965"/>
                      </a14:backgroundRemoval>
                    </a14:imgEffect>
                  </a14:imgLayer>
                </a14:imgProps>
              </a:ext>
              <a:ext uri="{28A0092B-C50C-407E-A947-70E740481C1C}">
                <a14:useLocalDpi xmlns:a14="http://schemas.microsoft.com/office/drawing/2010/main" val="0"/>
              </a:ext>
            </a:extLst>
          </a:blip>
          <a:srcRect l="1463" t="10636" r="91080" b="83063"/>
          <a:stretch/>
        </p:blipFill>
        <p:spPr>
          <a:xfrm>
            <a:off x="2083982" y="1307028"/>
            <a:ext cx="465463" cy="393327"/>
          </a:xfrm>
          <a:prstGeom prst="rect">
            <a:avLst/>
          </a:prstGeom>
        </p:spPr>
      </p:pic>
      <p:sp>
        <p:nvSpPr>
          <p:cNvPr id="54" name="Rectangle 53"/>
          <p:cNvSpPr/>
          <p:nvPr/>
        </p:nvSpPr>
        <p:spPr>
          <a:xfrm>
            <a:off x="0" y="4393094"/>
            <a:ext cx="1045506" cy="276999"/>
          </a:xfrm>
          <a:prstGeom prst="rect">
            <a:avLst/>
          </a:prstGeom>
          <a:noFill/>
        </p:spPr>
        <p:txBody>
          <a:bodyPr wrap="square" rtlCol="0">
            <a:spAutoFit/>
          </a:bodyPr>
          <a:lstStyle/>
          <a:p>
            <a:r>
              <a:rPr lang="en-US" sz="1200" cap="small" dirty="0" smtClean="0">
                <a:solidFill>
                  <a:schemeClr val="tx1">
                    <a:lumMod val="65000"/>
                    <a:lumOff val="35000"/>
                  </a:schemeClr>
                </a:solidFill>
              </a:rPr>
              <a:t>Treasurer</a:t>
            </a:r>
            <a:endParaRPr lang="en-US" sz="1200" cap="small" dirty="0">
              <a:solidFill>
                <a:schemeClr val="tx1">
                  <a:lumMod val="65000"/>
                  <a:lumOff val="35000"/>
                </a:schemeClr>
              </a:solidFill>
            </a:endParaRPr>
          </a:p>
        </p:txBody>
      </p:sp>
      <p:cxnSp>
        <p:nvCxnSpPr>
          <p:cNvPr id="55" name="Straight Connector 54"/>
          <p:cNvCxnSpPr/>
          <p:nvPr/>
        </p:nvCxnSpPr>
        <p:spPr>
          <a:xfrm rot="5400000">
            <a:off x="2374347" y="3286491"/>
            <a:ext cx="0" cy="173736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56" name="Straight Connector 55"/>
          <p:cNvCxnSpPr/>
          <p:nvPr/>
        </p:nvCxnSpPr>
        <p:spPr>
          <a:xfrm rot="5400000">
            <a:off x="5070497" y="3286490"/>
            <a:ext cx="0" cy="173736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57" name="Straight Connector 56"/>
          <p:cNvCxnSpPr/>
          <p:nvPr/>
        </p:nvCxnSpPr>
        <p:spPr>
          <a:xfrm rot="5400000">
            <a:off x="7751020" y="3286490"/>
            <a:ext cx="0" cy="1737360"/>
          </a:xfrm>
          <a:prstGeom prst="line">
            <a:avLst/>
          </a:prstGeom>
          <a:ln/>
        </p:spPr>
        <p:style>
          <a:lnRef idx="1">
            <a:schemeClr val="accent5"/>
          </a:lnRef>
          <a:fillRef idx="0">
            <a:schemeClr val="accent5"/>
          </a:fillRef>
          <a:effectRef idx="0">
            <a:schemeClr val="accent5"/>
          </a:effectRef>
          <a:fontRef idx="minor">
            <a:schemeClr val="tx1"/>
          </a:fontRef>
        </p:style>
      </p:cxnSp>
      <p:sp>
        <p:nvSpPr>
          <p:cNvPr id="58" name="Rectangle 57"/>
          <p:cNvSpPr/>
          <p:nvPr/>
        </p:nvSpPr>
        <p:spPr>
          <a:xfrm>
            <a:off x="6641995" y="4252229"/>
            <a:ext cx="2311086"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solidFill>
                  <a:schemeClr val="tx2">
                    <a:lumMod val="75000"/>
                  </a:schemeClr>
                </a:solidFill>
              </a:rPr>
              <a:t>Remove the need to scan adoption paperwork for database updates</a:t>
            </a:r>
            <a:endParaRPr lang="en-US" sz="1200" dirty="0">
              <a:solidFill>
                <a:schemeClr val="tx2">
                  <a:lumMod val="75000"/>
                </a:schemeClr>
              </a:solidFill>
            </a:endParaRPr>
          </a:p>
        </p:txBody>
      </p:sp>
      <p:pic>
        <p:nvPicPr>
          <p:cNvPr id="51" name="Picture 50"/>
          <p:cNvPicPr>
            <a:picLocks noChangeAspect="1"/>
          </p:cNvPicPr>
          <p:nvPr/>
        </p:nvPicPr>
        <p:blipFill rotWithShape="1">
          <a:blip r:embed="rId9" cstate="print">
            <a:duotone>
              <a:schemeClr val="accent4">
                <a:shade val="45000"/>
                <a:satMod val="135000"/>
              </a:schemeClr>
              <a:prstClr val="white"/>
            </a:duotone>
            <a:extLst>
              <a:ext uri="{BEBA8EAE-BF5A-486C-A8C5-ECC9F3942E4B}">
                <a14:imgProps xmlns:a14="http://schemas.microsoft.com/office/drawing/2010/main">
                  <a14:imgLayer r:embed="rId10">
                    <a14:imgEffect>
                      <a14:backgroundRemoval t="16748" b="22949" l="25342" r="32520"/>
                    </a14:imgEffect>
                  </a14:imgLayer>
                </a14:imgProps>
              </a:ext>
              <a:ext uri="{28A0092B-C50C-407E-A947-70E740481C1C}">
                <a14:useLocalDpi xmlns:a14="http://schemas.microsoft.com/office/drawing/2010/main" val="0"/>
              </a:ext>
            </a:extLst>
          </a:blip>
          <a:srcRect l="25957" t="16937" r="66666" b="76313"/>
          <a:stretch/>
        </p:blipFill>
        <p:spPr>
          <a:xfrm>
            <a:off x="4753737" y="1305714"/>
            <a:ext cx="460512" cy="421377"/>
          </a:xfrm>
          <a:prstGeom prst="rect">
            <a:avLst/>
          </a:prstGeom>
        </p:spPr>
      </p:pic>
    </p:spTree>
    <p:extLst>
      <p:ext uri="{BB962C8B-B14F-4D97-AF65-F5344CB8AC3E}">
        <p14:creationId xmlns:p14="http://schemas.microsoft.com/office/powerpoint/2010/main" val="134765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10D6DC-BA1E-4692-BD46-EE301AFE9922}" type="slidenum">
              <a:rPr lang="en-US" smtClean="0">
                <a:solidFill>
                  <a:srgbClr val="000000">
                    <a:lumMod val="50000"/>
                    <a:lumOff val="50000"/>
                  </a:srgbClr>
                </a:solidFill>
              </a:rPr>
              <a:pPr>
                <a:defRPr/>
              </a:pPr>
              <a:t>6</a:t>
            </a:fld>
            <a:endParaRPr lang="en-US" dirty="0">
              <a:solidFill>
                <a:srgbClr val="000000">
                  <a:lumMod val="50000"/>
                  <a:lumOff val="50000"/>
                </a:srgbClr>
              </a:solidFill>
            </a:endParaRPr>
          </a:p>
        </p:txBody>
      </p:sp>
      <p:sp>
        <p:nvSpPr>
          <p:cNvPr id="10" name="Title 3"/>
          <p:cNvSpPr txBox="1">
            <a:spLocks/>
          </p:cNvSpPr>
          <p:nvPr/>
        </p:nvSpPr>
        <p:spPr bwMode="gray">
          <a:xfrm>
            <a:off x="0" y="-1"/>
            <a:ext cx="2277208" cy="72096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chorCtr="0">
            <a:normAutofit/>
          </a:bodyPr>
          <a:lstStyle>
            <a:lvl1pPr algn="l" defTabSz="914400" rtl="0" eaLnBrk="1" latinLnBrk="0" hangingPunct="1">
              <a:spcBef>
                <a:spcPct val="0"/>
              </a:spcBef>
              <a:buNone/>
              <a:defRPr sz="18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spcAft>
                <a:spcPts val="0"/>
              </a:spcAft>
            </a:pPr>
            <a:r>
              <a:rPr lang="en-US" sz="2000" b="1" cap="small" dirty="0" smtClean="0">
                <a:solidFill>
                  <a:schemeClr val="accent2"/>
                </a:solidFill>
                <a:latin typeface="+mj-lt"/>
                <a:cs typeface="Arial" charset="0"/>
              </a:rPr>
              <a:t>Database Demonstration</a:t>
            </a:r>
            <a:endParaRPr lang="en-US" sz="2000" b="1" cap="small" dirty="0">
              <a:solidFill>
                <a:schemeClr val="accent2"/>
              </a:solidFill>
              <a:latin typeface="+mj-lt"/>
              <a:cs typeface="Arial" charset="0"/>
            </a:endParaRPr>
          </a:p>
        </p:txBody>
      </p:sp>
      <p:sp>
        <p:nvSpPr>
          <p:cNvPr id="11" name="Rectangle 10"/>
          <p:cNvSpPr/>
          <p:nvPr/>
        </p:nvSpPr>
        <p:spPr>
          <a:xfrm>
            <a:off x="24005" y="798138"/>
            <a:ext cx="2253203" cy="2145650"/>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9" name="Rectangle 8"/>
          <p:cNvSpPr/>
          <p:nvPr/>
        </p:nvSpPr>
        <p:spPr>
          <a:xfrm>
            <a:off x="43411" y="1199047"/>
            <a:ext cx="2330446" cy="1138773"/>
          </a:xfrm>
          <a:prstGeom prst="rect">
            <a:avLst/>
          </a:prstGeom>
        </p:spPr>
        <p:txBody>
          <a:bodyPr wrap="none">
            <a:spAutoFit/>
          </a:bodyPr>
          <a:lstStyle/>
          <a:p>
            <a:pPr marL="285750" indent="-285750">
              <a:buFont typeface="Arial" panose="020B0604020202020204" pitchFamily="34" charset="0"/>
              <a:buChar char="•"/>
            </a:pPr>
            <a:r>
              <a:rPr lang="en-US" sz="2000" b="1" cap="small" dirty="0" smtClean="0">
                <a:solidFill>
                  <a:schemeClr val="tx1">
                    <a:lumMod val="65000"/>
                    <a:lumOff val="35000"/>
                  </a:schemeClr>
                </a:solidFill>
              </a:rPr>
              <a:t>Table Creation</a:t>
            </a:r>
          </a:p>
          <a:p>
            <a:pPr marL="285750" indent="-285750">
              <a:buFont typeface="Arial" panose="020B0604020202020204" pitchFamily="34" charset="0"/>
              <a:buChar char="•"/>
            </a:pPr>
            <a:r>
              <a:rPr lang="en-US" sz="1600" cap="small" dirty="0" smtClean="0">
                <a:solidFill>
                  <a:schemeClr val="tx1">
                    <a:lumMod val="65000"/>
                    <a:lumOff val="35000"/>
                  </a:schemeClr>
                </a:solidFill>
              </a:rPr>
              <a:t>SQL Reports</a:t>
            </a:r>
          </a:p>
          <a:p>
            <a:pPr marL="285750" indent="-285750">
              <a:buFont typeface="Arial" panose="020B0604020202020204" pitchFamily="34" charset="0"/>
              <a:buChar char="•"/>
            </a:pPr>
            <a:r>
              <a:rPr lang="en-US" sz="1600" cap="small" dirty="0" smtClean="0">
                <a:solidFill>
                  <a:schemeClr val="tx1">
                    <a:lumMod val="65000"/>
                    <a:lumOff val="35000"/>
                  </a:schemeClr>
                </a:solidFill>
              </a:rPr>
              <a:t>Sequence function</a:t>
            </a:r>
          </a:p>
          <a:p>
            <a:pPr marL="285750" indent="-285750">
              <a:buFont typeface="Arial" panose="020B0604020202020204" pitchFamily="34" charset="0"/>
              <a:buChar char="•"/>
            </a:pPr>
            <a:endParaRPr lang="en-US" sz="1600" dirty="0"/>
          </a:p>
        </p:txBody>
      </p:sp>
      <p:sp>
        <p:nvSpPr>
          <p:cNvPr id="12" name="Rectangle 11"/>
          <p:cNvSpPr/>
          <p:nvPr/>
        </p:nvSpPr>
        <p:spPr>
          <a:xfrm>
            <a:off x="24005" y="829715"/>
            <a:ext cx="1317990" cy="369332"/>
          </a:xfrm>
          <a:prstGeom prst="rect">
            <a:avLst/>
          </a:prstGeom>
        </p:spPr>
        <p:txBody>
          <a:bodyPr wrap="none">
            <a:spAutoFit/>
          </a:bodyPr>
          <a:lstStyle/>
          <a:p>
            <a:r>
              <a:rPr lang="en-US" b="1" cap="small" dirty="0" smtClean="0">
                <a:solidFill>
                  <a:schemeClr val="accent2"/>
                </a:solidFill>
                <a:latin typeface="+mj-lt"/>
              </a:rPr>
              <a:t>Contents</a:t>
            </a:r>
            <a:endParaRPr lang="en-US" dirty="0">
              <a:latin typeface="+mj-lt"/>
            </a:endParaRPr>
          </a:p>
        </p:txBody>
      </p:sp>
      <p:pic>
        <p:nvPicPr>
          <p:cNvPr id="18" name="Picture 17"/>
          <p:cNvPicPr/>
          <p:nvPr/>
        </p:nvPicPr>
        <p:blipFill>
          <a:blip r:embed="rId2"/>
          <a:stretch>
            <a:fillRect/>
          </a:stretch>
        </p:blipFill>
        <p:spPr>
          <a:xfrm>
            <a:off x="2743200" y="516957"/>
            <a:ext cx="5943600" cy="3641725"/>
          </a:xfrm>
          <a:prstGeom prst="rect">
            <a:avLst/>
          </a:prstGeom>
        </p:spPr>
      </p:pic>
      <p:pic>
        <p:nvPicPr>
          <p:cNvPr id="19" name="Picture 18"/>
          <p:cNvPicPr/>
          <p:nvPr/>
        </p:nvPicPr>
        <p:blipFill>
          <a:blip r:embed="rId3"/>
          <a:stretch>
            <a:fillRect/>
          </a:stretch>
        </p:blipFill>
        <p:spPr>
          <a:xfrm>
            <a:off x="405199" y="4614178"/>
            <a:ext cx="3161785" cy="1834375"/>
          </a:xfrm>
          <a:prstGeom prst="rect">
            <a:avLst/>
          </a:prstGeom>
        </p:spPr>
      </p:pic>
      <p:pic>
        <p:nvPicPr>
          <p:cNvPr id="20" name="Picture 19"/>
          <p:cNvPicPr/>
          <p:nvPr/>
        </p:nvPicPr>
        <p:blipFill>
          <a:blip r:embed="rId4"/>
          <a:stretch>
            <a:fillRect/>
          </a:stretch>
        </p:blipFill>
        <p:spPr>
          <a:xfrm>
            <a:off x="5326277" y="4509701"/>
            <a:ext cx="1638300" cy="2057400"/>
          </a:xfrm>
          <a:prstGeom prst="rect">
            <a:avLst/>
          </a:prstGeom>
        </p:spPr>
      </p:pic>
      <p:sp>
        <p:nvSpPr>
          <p:cNvPr id="21" name="TextBox 20"/>
          <p:cNvSpPr txBox="1"/>
          <p:nvPr/>
        </p:nvSpPr>
        <p:spPr>
          <a:xfrm>
            <a:off x="3005499" y="165938"/>
            <a:ext cx="5158198" cy="276999"/>
          </a:xfrm>
          <a:prstGeom prst="rect">
            <a:avLst/>
          </a:prstGeom>
          <a:noFill/>
        </p:spPr>
        <p:txBody>
          <a:bodyPr wrap="square" rtlCol="0">
            <a:spAutoFit/>
          </a:bodyPr>
          <a:lstStyle/>
          <a:p>
            <a:r>
              <a:rPr lang="en-US" sz="1200" dirty="0" smtClean="0"/>
              <a:t>Table created with the CREATE TABLE statement</a:t>
            </a:r>
            <a:endParaRPr lang="en-US" sz="1200" dirty="0"/>
          </a:p>
        </p:txBody>
      </p:sp>
      <p:sp>
        <p:nvSpPr>
          <p:cNvPr id="22" name="TextBox 21"/>
          <p:cNvSpPr txBox="1"/>
          <p:nvPr/>
        </p:nvSpPr>
        <p:spPr>
          <a:xfrm>
            <a:off x="810116" y="4229902"/>
            <a:ext cx="2583873" cy="276999"/>
          </a:xfrm>
          <a:prstGeom prst="rect">
            <a:avLst/>
          </a:prstGeom>
          <a:noFill/>
        </p:spPr>
        <p:txBody>
          <a:bodyPr wrap="square" rtlCol="0">
            <a:spAutoFit/>
          </a:bodyPr>
          <a:lstStyle/>
          <a:p>
            <a:r>
              <a:rPr lang="en-US" sz="1200" dirty="0" smtClean="0"/>
              <a:t>Table Structure Verified</a:t>
            </a:r>
            <a:endParaRPr lang="en-US" sz="1200" dirty="0"/>
          </a:p>
        </p:txBody>
      </p:sp>
      <p:sp>
        <p:nvSpPr>
          <p:cNvPr id="23" name="TextBox 22"/>
          <p:cNvSpPr txBox="1"/>
          <p:nvPr/>
        </p:nvSpPr>
        <p:spPr>
          <a:xfrm>
            <a:off x="5133577" y="4169552"/>
            <a:ext cx="2583873" cy="276999"/>
          </a:xfrm>
          <a:prstGeom prst="rect">
            <a:avLst/>
          </a:prstGeom>
          <a:noFill/>
        </p:spPr>
        <p:txBody>
          <a:bodyPr wrap="square" rtlCol="0">
            <a:spAutoFit/>
          </a:bodyPr>
          <a:lstStyle/>
          <a:p>
            <a:r>
              <a:rPr lang="en-US" sz="1200" dirty="0" smtClean="0"/>
              <a:t>Database Schema Updated</a:t>
            </a:r>
            <a:endParaRPr lang="en-US" sz="1200" dirty="0"/>
          </a:p>
        </p:txBody>
      </p:sp>
    </p:spTree>
    <p:extLst>
      <p:ext uri="{BB962C8B-B14F-4D97-AF65-F5344CB8AC3E}">
        <p14:creationId xmlns:p14="http://schemas.microsoft.com/office/powerpoint/2010/main" val="579963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10D6DC-BA1E-4692-BD46-EE301AFE9922}" type="slidenum">
              <a:rPr lang="en-US" smtClean="0">
                <a:solidFill>
                  <a:srgbClr val="000000">
                    <a:lumMod val="50000"/>
                    <a:lumOff val="50000"/>
                  </a:srgbClr>
                </a:solidFill>
              </a:rPr>
              <a:pPr>
                <a:defRPr/>
              </a:pPr>
              <a:t>7</a:t>
            </a:fld>
            <a:endParaRPr lang="en-US" dirty="0">
              <a:solidFill>
                <a:srgbClr val="000000">
                  <a:lumMod val="50000"/>
                  <a:lumOff val="50000"/>
                </a:srgbClr>
              </a:solidFill>
            </a:endParaRPr>
          </a:p>
        </p:txBody>
      </p:sp>
      <p:sp>
        <p:nvSpPr>
          <p:cNvPr id="10" name="Title 3"/>
          <p:cNvSpPr txBox="1">
            <a:spLocks/>
          </p:cNvSpPr>
          <p:nvPr/>
        </p:nvSpPr>
        <p:spPr bwMode="gray">
          <a:xfrm>
            <a:off x="0" y="-1"/>
            <a:ext cx="2277208" cy="72096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chorCtr="0">
            <a:normAutofit/>
          </a:bodyPr>
          <a:lstStyle>
            <a:lvl1pPr algn="l" defTabSz="914400" rtl="0" eaLnBrk="1" latinLnBrk="0" hangingPunct="1">
              <a:spcBef>
                <a:spcPct val="0"/>
              </a:spcBef>
              <a:buNone/>
              <a:defRPr sz="18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spcAft>
                <a:spcPts val="0"/>
              </a:spcAft>
            </a:pPr>
            <a:r>
              <a:rPr lang="en-US" sz="2000" b="1" cap="small" dirty="0" smtClean="0">
                <a:solidFill>
                  <a:schemeClr val="accent2"/>
                </a:solidFill>
                <a:latin typeface="+mj-lt"/>
                <a:cs typeface="Arial" charset="0"/>
              </a:rPr>
              <a:t>Database Demonstration</a:t>
            </a:r>
            <a:endParaRPr lang="en-US" sz="2000" b="1" cap="small" dirty="0">
              <a:solidFill>
                <a:schemeClr val="accent2"/>
              </a:solidFill>
              <a:latin typeface="+mj-lt"/>
              <a:cs typeface="Arial" charset="0"/>
            </a:endParaRPr>
          </a:p>
        </p:txBody>
      </p:sp>
      <p:sp>
        <p:nvSpPr>
          <p:cNvPr id="11" name="Rectangle 10"/>
          <p:cNvSpPr/>
          <p:nvPr/>
        </p:nvSpPr>
        <p:spPr>
          <a:xfrm>
            <a:off x="24005" y="798138"/>
            <a:ext cx="2253203" cy="2145650"/>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9" name="Rectangle 8"/>
          <p:cNvSpPr/>
          <p:nvPr/>
        </p:nvSpPr>
        <p:spPr>
          <a:xfrm>
            <a:off x="43411" y="1199047"/>
            <a:ext cx="2327881" cy="1138773"/>
          </a:xfrm>
          <a:prstGeom prst="rect">
            <a:avLst/>
          </a:prstGeom>
        </p:spPr>
        <p:txBody>
          <a:bodyPr wrap="none">
            <a:spAutoFit/>
          </a:bodyPr>
          <a:lstStyle/>
          <a:p>
            <a:pPr marL="285750" indent="-285750">
              <a:buFont typeface="Arial" panose="020B0604020202020204" pitchFamily="34" charset="0"/>
              <a:buChar char="•"/>
            </a:pPr>
            <a:r>
              <a:rPr lang="en-US" sz="1600" cap="small" dirty="0" smtClean="0">
                <a:solidFill>
                  <a:schemeClr val="tx1">
                    <a:lumMod val="65000"/>
                    <a:lumOff val="35000"/>
                  </a:schemeClr>
                </a:solidFill>
              </a:rPr>
              <a:t>Table Creation</a:t>
            </a:r>
          </a:p>
          <a:p>
            <a:pPr marL="285750" indent="-285750">
              <a:buFont typeface="Arial" panose="020B0604020202020204" pitchFamily="34" charset="0"/>
              <a:buChar char="•"/>
            </a:pPr>
            <a:r>
              <a:rPr lang="en-US" sz="2000" b="1" cap="small" dirty="0" smtClean="0">
                <a:solidFill>
                  <a:schemeClr val="tx1">
                    <a:lumMod val="65000"/>
                    <a:lumOff val="35000"/>
                  </a:schemeClr>
                </a:solidFill>
              </a:rPr>
              <a:t>SQL Reports</a:t>
            </a:r>
          </a:p>
          <a:p>
            <a:pPr marL="285750" indent="-285750">
              <a:buFont typeface="Arial" panose="020B0604020202020204" pitchFamily="34" charset="0"/>
              <a:buChar char="•"/>
            </a:pPr>
            <a:r>
              <a:rPr lang="en-US" sz="1600" cap="small" dirty="0" smtClean="0">
                <a:solidFill>
                  <a:schemeClr val="tx1">
                    <a:lumMod val="65000"/>
                    <a:lumOff val="35000"/>
                  </a:schemeClr>
                </a:solidFill>
              </a:rPr>
              <a:t>Sequence function</a:t>
            </a:r>
          </a:p>
          <a:p>
            <a:pPr marL="285750" indent="-285750">
              <a:buFont typeface="Arial" panose="020B0604020202020204" pitchFamily="34" charset="0"/>
              <a:buChar char="•"/>
            </a:pPr>
            <a:endParaRPr lang="en-US" sz="1600" dirty="0"/>
          </a:p>
        </p:txBody>
      </p:sp>
      <p:sp>
        <p:nvSpPr>
          <p:cNvPr id="12" name="Rectangle 11"/>
          <p:cNvSpPr/>
          <p:nvPr/>
        </p:nvSpPr>
        <p:spPr>
          <a:xfrm>
            <a:off x="24005" y="829715"/>
            <a:ext cx="1317990" cy="369332"/>
          </a:xfrm>
          <a:prstGeom prst="rect">
            <a:avLst/>
          </a:prstGeom>
        </p:spPr>
        <p:txBody>
          <a:bodyPr wrap="none">
            <a:spAutoFit/>
          </a:bodyPr>
          <a:lstStyle/>
          <a:p>
            <a:r>
              <a:rPr lang="en-US" b="1" cap="small" dirty="0" smtClean="0">
                <a:solidFill>
                  <a:schemeClr val="accent2"/>
                </a:solidFill>
                <a:latin typeface="+mj-lt"/>
              </a:rPr>
              <a:t>Contents</a:t>
            </a:r>
            <a:endParaRPr lang="en-US" dirty="0">
              <a:latin typeface="+mj-lt"/>
            </a:endParaRPr>
          </a:p>
        </p:txBody>
      </p:sp>
      <p:pic>
        <p:nvPicPr>
          <p:cNvPr id="2" name="Picture 1"/>
          <p:cNvPicPr>
            <a:picLocks noChangeAspect="1"/>
          </p:cNvPicPr>
          <p:nvPr/>
        </p:nvPicPr>
        <p:blipFill>
          <a:blip r:embed="rId2"/>
          <a:stretch>
            <a:fillRect/>
          </a:stretch>
        </p:blipFill>
        <p:spPr>
          <a:xfrm>
            <a:off x="2610083" y="516168"/>
            <a:ext cx="2254207" cy="2390003"/>
          </a:xfrm>
          <a:prstGeom prst="rect">
            <a:avLst/>
          </a:prstGeom>
        </p:spPr>
      </p:pic>
      <p:pic>
        <p:nvPicPr>
          <p:cNvPr id="5" name="Picture 4"/>
          <p:cNvPicPr>
            <a:picLocks noChangeAspect="1"/>
          </p:cNvPicPr>
          <p:nvPr/>
        </p:nvPicPr>
        <p:blipFill>
          <a:blip r:embed="rId3"/>
          <a:stretch>
            <a:fillRect/>
          </a:stretch>
        </p:blipFill>
        <p:spPr>
          <a:xfrm>
            <a:off x="5279544" y="631837"/>
            <a:ext cx="3558837" cy="1963840"/>
          </a:xfrm>
          <a:prstGeom prst="rect">
            <a:avLst/>
          </a:prstGeom>
        </p:spPr>
      </p:pic>
      <p:pic>
        <p:nvPicPr>
          <p:cNvPr id="13" name="Picture 12"/>
          <p:cNvPicPr>
            <a:picLocks noChangeAspect="1"/>
          </p:cNvPicPr>
          <p:nvPr/>
        </p:nvPicPr>
        <p:blipFill>
          <a:blip r:embed="rId4"/>
          <a:stretch>
            <a:fillRect/>
          </a:stretch>
        </p:blipFill>
        <p:spPr>
          <a:xfrm>
            <a:off x="632979" y="3152443"/>
            <a:ext cx="2432303" cy="626379"/>
          </a:xfrm>
          <a:prstGeom prst="rect">
            <a:avLst/>
          </a:prstGeom>
        </p:spPr>
      </p:pic>
      <p:pic>
        <p:nvPicPr>
          <p:cNvPr id="14" name="Picture 13"/>
          <p:cNvPicPr>
            <a:picLocks noChangeAspect="1"/>
          </p:cNvPicPr>
          <p:nvPr/>
        </p:nvPicPr>
        <p:blipFill>
          <a:blip r:embed="rId5"/>
          <a:stretch>
            <a:fillRect/>
          </a:stretch>
        </p:blipFill>
        <p:spPr>
          <a:xfrm>
            <a:off x="654799" y="4118697"/>
            <a:ext cx="2410483" cy="1388648"/>
          </a:xfrm>
          <a:prstGeom prst="rect">
            <a:avLst/>
          </a:prstGeom>
        </p:spPr>
      </p:pic>
      <p:pic>
        <p:nvPicPr>
          <p:cNvPr id="15" name="Picture 14"/>
          <p:cNvPicPr>
            <a:picLocks noChangeAspect="1"/>
          </p:cNvPicPr>
          <p:nvPr/>
        </p:nvPicPr>
        <p:blipFill>
          <a:blip r:embed="rId6"/>
          <a:stretch>
            <a:fillRect/>
          </a:stretch>
        </p:blipFill>
        <p:spPr>
          <a:xfrm>
            <a:off x="3276029" y="4550455"/>
            <a:ext cx="2987976" cy="450243"/>
          </a:xfrm>
          <a:prstGeom prst="rect">
            <a:avLst/>
          </a:prstGeom>
        </p:spPr>
      </p:pic>
      <p:pic>
        <p:nvPicPr>
          <p:cNvPr id="16" name="Picture 15"/>
          <p:cNvPicPr>
            <a:picLocks noChangeAspect="1"/>
          </p:cNvPicPr>
          <p:nvPr/>
        </p:nvPicPr>
        <p:blipFill>
          <a:blip r:embed="rId7"/>
          <a:stretch>
            <a:fillRect/>
          </a:stretch>
        </p:blipFill>
        <p:spPr>
          <a:xfrm>
            <a:off x="732949" y="5976042"/>
            <a:ext cx="5276935" cy="591059"/>
          </a:xfrm>
          <a:prstGeom prst="rect">
            <a:avLst/>
          </a:prstGeom>
        </p:spPr>
      </p:pic>
      <p:sp>
        <p:nvSpPr>
          <p:cNvPr id="3" name="TextBox 2"/>
          <p:cNvSpPr txBox="1"/>
          <p:nvPr/>
        </p:nvSpPr>
        <p:spPr>
          <a:xfrm>
            <a:off x="2610083" y="15976"/>
            <a:ext cx="2143149" cy="461665"/>
          </a:xfrm>
          <a:prstGeom prst="rect">
            <a:avLst/>
          </a:prstGeom>
          <a:noFill/>
        </p:spPr>
        <p:txBody>
          <a:bodyPr wrap="square" rtlCol="0">
            <a:spAutoFit/>
          </a:bodyPr>
          <a:lstStyle/>
          <a:p>
            <a:r>
              <a:rPr lang="en-US" sz="1200" dirty="0" smtClean="0"/>
              <a:t># of Rabbits adopted by Year and Month</a:t>
            </a:r>
            <a:endParaRPr lang="en-US" sz="1200" dirty="0"/>
          </a:p>
        </p:txBody>
      </p:sp>
      <p:sp>
        <p:nvSpPr>
          <p:cNvPr id="17" name="TextBox 16"/>
          <p:cNvSpPr txBox="1"/>
          <p:nvPr/>
        </p:nvSpPr>
        <p:spPr>
          <a:xfrm>
            <a:off x="5389026" y="152080"/>
            <a:ext cx="3449355" cy="461665"/>
          </a:xfrm>
          <a:prstGeom prst="rect">
            <a:avLst/>
          </a:prstGeom>
          <a:noFill/>
        </p:spPr>
        <p:txBody>
          <a:bodyPr wrap="square" rtlCol="0">
            <a:spAutoFit/>
          </a:bodyPr>
          <a:lstStyle/>
          <a:p>
            <a:r>
              <a:rPr lang="en-US" sz="1200" dirty="0" smtClean="0"/>
              <a:t># of Rabbits transferred from an organization by year and month</a:t>
            </a:r>
            <a:endParaRPr lang="en-US" sz="1200" dirty="0"/>
          </a:p>
        </p:txBody>
      </p:sp>
      <p:sp>
        <p:nvSpPr>
          <p:cNvPr id="18" name="TextBox 17"/>
          <p:cNvSpPr txBox="1"/>
          <p:nvPr/>
        </p:nvSpPr>
        <p:spPr>
          <a:xfrm>
            <a:off x="3139612" y="3225341"/>
            <a:ext cx="3449355" cy="276999"/>
          </a:xfrm>
          <a:prstGeom prst="rect">
            <a:avLst/>
          </a:prstGeom>
          <a:noFill/>
        </p:spPr>
        <p:txBody>
          <a:bodyPr wrap="square" rtlCol="0">
            <a:spAutoFit/>
          </a:bodyPr>
          <a:lstStyle/>
          <a:p>
            <a:r>
              <a:rPr lang="en-US" sz="1200" dirty="0" smtClean="0"/>
              <a:t># of Active and Inactive Foster Sites</a:t>
            </a:r>
            <a:endParaRPr lang="en-US" sz="1200" dirty="0"/>
          </a:p>
        </p:txBody>
      </p:sp>
      <p:sp>
        <p:nvSpPr>
          <p:cNvPr id="19" name="TextBox 18"/>
          <p:cNvSpPr txBox="1"/>
          <p:nvPr/>
        </p:nvSpPr>
        <p:spPr>
          <a:xfrm>
            <a:off x="3276029" y="4174071"/>
            <a:ext cx="3449355" cy="276999"/>
          </a:xfrm>
          <a:prstGeom prst="rect">
            <a:avLst/>
          </a:prstGeom>
          <a:noFill/>
        </p:spPr>
        <p:txBody>
          <a:bodyPr wrap="square" rtlCol="0">
            <a:spAutoFit/>
          </a:bodyPr>
          <a:lstStyle/>
          <a:p>
            <a:r>
              <a:rPr lang="en-US" sz="1200" dirty="0" smtClean="0"/>
              <a:t>Bring up the Follow Up Memo for a Rabbit</a:t>
            </a:r>
            <a:endParaRPr lang="en-US" sz="1200" dirty="0"/>
          </a:p>
        </p:txBody>
      </p:sp>
      <p:sp>
        <p:nvSpPr>
          <p:cNvPr id="20" name="TextBox 19"/>
          <p:cNvSpPr txBox="1"/>
          <p:nvPr/>
        </p:nvSpPr>
        <p:spPr>
          <a:xfrm>
            <a:off x="6177513" y="5948405"/>
            <a:ext cx="1762897" cy="646331"/>
          </a:xfrm>
          <a:prstGeom prst="rect">
            <a:avLst/>
          </a:prstGeom>
          <a:noFill/>
        </p:spPr>
        <p:txBody>
          <a:bodyPr wrap="square" rtlCol="0">
            <a:spAutoFit/>
          </a:bodyPr>
          <a:lstStyle/>
          <a:p>
            <a:r>
              <a:rPr lang="en-US" sz="1200" dirty="0" smtClean="0"/>
              <a:t>Number of rabbits neutered by each Vet ordered by count</a:t>
            </a:r>
            <a:endParaRPr lang="en-US" sz="1200" dirty="0"/>
          </a:p>
        </p:txBody>
      </p:sp>
    </p:spTree>
    <p:extLst>
      <p:ext uri="{BB962C8B-B14F-4D97-AF65-F5344CB8AC3E}">
        <p14:creationId xmlns:p14="http://schemas.microsoft.com/office/powerpoint/2010/main" val="3480018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10D6DC-BA1E-4692-BD46-EE301AFE9922}" type="slidenum">
              <a:rPr lang="en-US" smtClean="0">
                <a:solidFill>
                  <a:srgbClr val="000000">
                    <a:lumMod val="50000"/>
                    <a:lumOff val="50000"/>
                  </a:srgbClr>
                </a:solidFill>
              </a:rPr>
              <a:pPr>
                <a:defRPr/>
              </a:pPr>
              <a:t>8</a:t>
            </a:fld>
            <a:endParaRPr lang="en-US" dirty="0">
              <a:solidFill>
                <a:srgbClr val="000000">
                  <a:lumMod val="50000"/>
                  <a:lumOff val="50000"/>
                </a:srgbClr>
              </a:solidFill>
            </a:endParaRPr>
          </a:p>
        </p:txBody>
      </p:sp>
      <p:sp>
        <p:nvSpPr>
          <p:cNvPr id="10" name="Title 3"/>
          <p:cNvSpPr txBox="1">
            <a:spLocks/>
          </p:cNvSpPr>
          <p:nvPr/>
        </p:nvSpPr>
        <p:spPr bwMode="gray">
          <a:xfrm>
            <a:off x="0" y="-1"/>
            <a:ext cx="2277208" cy="720969"/>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b" anchorCtr="0">
            <a:normAutofit/>
          </a:bodyPr>
          <a:lstStyle>
            <a:lvl1pPr algn="l" defTabSz="914400" rtl="0" eaLnBrk="1" latinLnBrk="0" hangingPunct="1">
              <a:spcBef>
                <a:spcPct val="0"/>
              </a:spcBef>
              <a:buNone/>
              <a:defRPr sz="18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fontAlgn="auto">
              <a:spcAft>
                <a:spcPts val="0"/>
              </a:spcAft>
            </a:pPr>
            <a:r>
              <a:rPr lang="en-US" sz="2000" b="1" cap="small" dirty="0" smtClean="0">
                <a:solidFill>
                  <a:schemeClr val="accent2"/>
                </a:solidFill>
                <a:latin typeface="+mj-lt"/>
                <a:cs typeface="Arial" charset="0"/>
              </a:rPr>
              <a:t>Database Demonstration</a:t>
            </a:r>
            <a:endParaRPr lang="en-US" sz="2000" b="1" cap="small" dirty="0">
              <a:solidFill>
                <a:schemeClr val="accent2"/>
              </a:solidFill>
              <a:latin typeface="+mj-lt"/>
              <a:cs typeface="Arial" charset="0"/>
            </a:endParaRPr>
          </a:p>
        </p:txBody>
      </p:sp>
      <p:sp>
        <p:nvSpPr>
          <p:cNvPr id="11" name="Rectangle 10"/>
          <p:cNvSpPr/>
          <p:nvPr/>
        </p:nvSpPr>
        <p:spPr>
          <a:xfrm>
            <a:off x="24005" y="798138"/>
            <a:ext cx="2253203" cy="2145650"/>
          </a:xfrm>
          <a:prstGeom prst="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tx2"/>
              </a:solidFill>
            </a:endParaRPr>
          </a:p>
        </p:txBody>
      </p:sp>
      <p:sp>
        <p:nvSpPr>
          <p:cNvPr id="9" name="Rectangle 8"/>
          <p:cNvSpPr/>
          <p:nvPr/>
        </p:nvSpPr>
        <p:spPr>
          <a:xfrm>
            <a:off x="43411" y="1199047"/>
            <a:ext cx="2784737" cy="1138773"/>
          </a:xfrm>
          <a:prstGeom prst="rect">
            <a:avLst/>
          </a:prstGeom>
        </p:spPr>
        <p:txBody>
          <a:bodyPr wrap="none">
            <a:spAutoFit/>
          </a:bodyPr>
          <a:lstStyle/>
          <a:p>
            <a:pPr marL="285750" indent="-285750">
              <a:buFont typeface="Arial" panose="020B0604020202020204" pitchFamily="34" charset="0"/>
              <a:buChar char="•"/>
            </a:pPr>
            <a:r>
              <a:rPr lang="en-US" sz="1600" cap="small" dirty="0" smtClean="0">
                <a:solidFill>
                  <a:schemeClr val="tx1">
                    <a:lumMod val="65000"/>
                    <a:lumOff val="35000"/>
                  </a:schemeClr>
                </a:solidFill>
              </a:rPr>
              <a:t>Table Creation</a:t>
            </a:r>
          </a:p>
          <a:p>
            <a:pPr marL="285750" indent="-285750">
              <a:buFont typeface="Arial" panose="020B0604020202020204" pitchFamily="34" charset="0"/>
              <a:buChar char="•"/>
            </a:pPr>
            <a:r>
              <a:rPr lang="en-US" sz="1600" cap="small" dirty="0" smtClean="0">
                <a:solidFill>
                  <a:schemeClr val="tx1">
                    <a:lumMod val="65000"/>
                    <a:lumOff val="35000"/>
                  </a:schemeClr>
                </a:solidFill>
              </a:rPr>
              <a:t>SQL Reports</a:t>
            </a:r>
          </a:p>
          <a:p>
            <a:pPr marL="285750" indent="-285750">
              <a:buFont typeface="Arial" panose="020B0604020202020204" pitchFamily="34" charset="0"/>
              <a:buChar char="•"/>
            </a:pPr>
            <a:r>
              <a:rPr lang="en-US" sz="2000" b="1" cap="small" dirty="0" smtClean="0">
                <a:solidFill>
                  <a:schemeClr val="tx1">
                    <a:lumMod val="65000"/>
                    <a:lumOff val="35000"/>
                  </a:schemeClr>
                </a:solidFill>
              </a:rPr>
              <a:t>Sequence function</a:t>
            </a:r>
          </a:p>
          <a:p>
            <a:pPr marL="285750" indent="-285750">
              <a:buFont typeface="Arial" panose="020B0604020202020204" pitchFamily="34" charset="0"/>
              <a:buChar char="•"/>
            </a:pPr>
            <a:endParaRPr lang="en-US" sz="1600" dirty="0"/>
          </a:p>
        </p:txBody>
      </p:sp>
      <p:sp>
        <p:nvSpPr>
          <p:cNvPr id="12" name="Rectangle 11"/>
          <p:cNvSpPr/>
          <p:nvPr/>
        </p:nvSpPr>
        <p:spPr>
          <a:xfrm>
            <a:off x="24005" y="829715"/>
            <a:ext cx="1317990" cy="369332"/>
          </a:xfrm>
          <a:prstGeom prst="rect">
            <a:avLst/>
          </a:prstGeom>
        </p:spPr>
        <p:txBody>
          <a:bodyPr wrap="none">
            <a:spAutoFit/>
          </a:bodyPr>
          <a:lstStyle/>
          <a:p>
            <a:r>
              <a:rPr lang="en-US" b="1" cap="small" dirty="0" smtClean="0">
                <a:solidFill>
                  <a:schemeClr val="accent2"/>
                </a:solidFill>
                <a:latin typeface="+mj-lt"/>
              </a:rPr>
              <a:t>Contents</a:t>
            </a:r>
            <a:endParaRPr lang="en-US" dirty="0">
              <a:latin typeface="+mj-lt"/>
            </a:endParaRPr>
          </a:p>
        </p:txBody>
      </p:sp>
      <p:pic>
        <p:nvPicPr>
          <p:cNvPr id="3" name="Picture 2"/>
          <p:cNvPicPr>
            <a:picLocks noChangeAspect="1"/>
          </p:cNvPicPr>
          <p:nvPr/>
        </p:nvPicPr>
        <p:blipFill>
          <a:blip r:embed="rId2"/>
          <a:stretch>
            <a:fillRect/>
          </a:stretch>
        </p:blipFill>
        <p:spPr>
          <a:xfrm>
            <a:off x="3020712" y="644739"/>
            <a:ext cx="3695700" cy="1400175"/>
          </a:xfrm>
          <a:prstGeom prst="rect">
            <a:avLst/>
          </a:prstGeom>
        </p:spPr>
      </p:pic>
      <p:sp>
        <p:nvSpPr>
          <p:cNvPr id="22" name="TextBox 21"/>
          <p:cNvSpPr txBox="1"/>
          <p:nvPr/>
        </p:nvSpPr>
        <p:spPr>
          <a:xfrm>
            <a:off x="3020712" y="221983"/>
            <a:ext cx="4129731" cy="276999"/>
          </a:xfrm>
          <a:prstGeom prst="rect">
            <a:avLst/>
          </a:prstGeom>
          <a:noFill/>
        </p:spPr>
        <p:txBody>
          <a:bodyPr wrap="square" rtlCol="0">
            <a:spAutoFit/>
          </a:bodyPr>
          <a:lstStyle/>
          <a:p>
            <a:r>
              <a:rPr lang="en-US" sz="1200" dirty="0" smtClean="0"/>
              <a:t>Sequence created with CREATE SEQUENCE command</a:t>
            </a:r>
            <a:endParaRPr lang="en-US" sz="1200" dirty="0"/>
          </a:p>
        </p:txBody>
      </p:sp>
      <p:pic>
        <p:nvPicPr>
          <p:cNvPr id="6" name="Picture 5"/>
          <p:cNvPicPr>
            <a:picLocks noChangeAspect="1"/>
          </p:cNvPicPr>
          <p:nvPr/>
        </p:nvPicPr>
        <p:blipFill>
          <a:blip r:embed="rId3"/>
          <a:stretch>
            <a:fillRect/>
          </a:stretch>
        </p:blipFill>
        <p:spPr>
          <a:xfrm>
            <a:off x="227788" y="3547582"/>
            <a:ext cx="8702030" cy="541088"/>
          </a:xfrm>
          <a:prstGeom prst="rect">
            <a:avLst/>
          </a:prstGeom>
        </p:spPr>
      </p:pic>
      <p:sp>
        <p:nvSpPr>
          <p:cNvPr id="23" name="TextBox 22"/>
          <p:cNvSpPr txBox="1"/>
          <p:nvPr/>
        </p:nvSpPr>
        <p:spPr>
          <a:xfrm>
            <a:off x="3020711" y="2340008"/>
            <a:ext cx="4129731" cy="276999"/>
          </a:xfrm>
          <a:prstGeom prst="rect">
            <a:avLst/>
          </a:prstGeom>
          <a:noFill/>
        </p:spPr>
        <p:txBody>
          <a:bodyPr wrap="square" rtlCol="0">
            <a:spAutoFit/>
          </a:bodyPr>
          <a:lstStyle/>
          <a:p>
            <a:r>
              <a:rPr lang="en-US" sz="1200" dirty="0" smtClean="0"/>
              <a:t>Sequence starts at 1, increments by 1</a:t>
            </a:r>
            <a:endParaRPr lang="en-US" sz="1200" dirty="0"/>
          </a:p>
        </p:txBody>
      </p:sp>
      <p:sp>
        <p:nvSpPr>
          <p:cNvPr id="24" name="TextBox 23"/>
          <p:cNvSpPr txBox="1"/>
          <p:nvPr/>
        </p:nvSpPr>
        <p:spPr>
          <a:xfrm>
            <a:off x="227788" y="3161537"/>
            <a:ext cx="7581682" cy="276999"/>
          </a:xfrm>
          <a:prstGeom prst="rect">
            <a:avLst/>
          </a:prstGeom>
          <a:noFill/>
        </p:spPr>
        <p:txBody>
          <a:bodyPr wrap="square" rtlCol="0">
            <a:spAutoFit/>
          </a:bodyPr>
          <a:lstStyle/>
          <a:p>
            <a:r>
              <a:rPr lang="en-US" sz="1200" dirty="0" smtClean="0"/>
              <a:t>NEXTVAL steps to the next value automatically every time it is executed with any sequence.</a:t>
            </a:r>
            <a:endParaRPr lang="en-US" sz="1200" dirty="0"/>
          </a:p>
        </p:txBody>
      </p:sp>
      <p:pic>
        <p:nvPicPr>
          <p:cNvPr id="7" name="Picture 6"/>
          <p:cNvPicPr>
            <a:picLocks noChangeAspect="1"/>
          </p:cNvPicPr>
          <p:nvPr/>
        </p:nvPicPr>
        <p:blipFill>
          <a:blip r:embed="rId4"/>
          <a:stretch>
            <a:fillRect/>
          </a:stretch>
        </p:blipFill>
        <p:spPr>
          <a:xfrm>
            <a:off x="322306" y="4940635"/>
            <a:ext cx="7826976" cy="1626466"/>
          </a:xfrm>
          <a:prstGeom prst="rect">
            <a:avLst/>
          </a:prstGeom>
        </p:spPr>
      </p:pic>
      <p:sp>
        <p:nvSpPr>
          <p:cNvPr id="25" name="TextBox 24"/>
          <p:cNvSpPr txBox="1"/>
          <p:nvPr/>
        </p:nvSpPr>
        <p:spPr>
          <a:xfrm>
            <a:off x="322306" y="4568969"/>
            <a:ext cx="7581682" cy="276999"/>
          </a:xfrm>
          <a:prstGeom prst="rect">
            <a:avLst/>
          </a:prstGeom>
          <a:noFill/>
        </p:spPr>
        <p:txBody>
          <a:bodyPr wrap="square" rtlCol="0">
            <a:spAutoFit/>
          </a:bodyPr>
          <a:lstStyle/>
          <a:p>
            <a:r>
              <a:rPr lang="en-US" sz="1200" dirty="0" smtClean="0"/>
              <a:t>This gives us an auto-incrementing value which has been used as a primary key.</a:t>
            </a:r>
            <a:endParaRPr lang="en-US" sz="1200" dirty="0"/>
          </a:p>
        </p:txBody>
      </p:sp>
    </p:spTree>
    <p:extLst>
      <p:ext uri="{BB962C8B-B14F-4D97-AF65-F5344CB8AC3E}">
        <p14:creationId xmlns:p14="http://schemas.microsoft.com/office/powerpoint/2010/main" val="1292108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5" name="Slide Number Placeholder 4"/>
          <p:cNvSpPr>
            <a:spLocks noGrp="1"/>
          </p:cNvSpPr>
          <p:nvPr>
            <p:ph type="sldNum" sz="quarter" idx="12"/>
          </p:nvPr>
        </p:nvSpPr>
        <p:spPr/>
        <p:txBody>
          <a:bodyPr/>
          <a:lstStyle/>
          <a:p>
            <a:fld id="{1A2DCB2D-F3A1-47AC-A248-15826C4C808C}" type="slidenum">
              <a:rPr lang="en-US" smtClean="0">
                <a:solidFill>
                  <a:srgbClr val="FFFFFF"/>
                </a:solidFill>
              </a:rPr>
              <a:pPr/>
              <a:t>9</a:t>
            </a:fld>
            <a:endParaRPr lang="en-US" dirty="0">
              <a:solidFill>
                <a:srgbClr val="FFFFFF"/>
              </a:solidFill>
            </a:endParaRPr>
          </a:p>
        </p:txBody>
      </p:sp>
    </p:spTree>
    <p:extLst>
      <p:ext uri="{BB962C8B-B14F-4D97-AF65-F5344CB8AC3E}">
        <p14:creationId xmlns:p14="http://schemas.microsoft.com/office/powerpoint/2010/main" val="13392451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240&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lt;/m_strFormatTime&gt;&lt;/m_precDefaultDate&gt;&lt;m_precDefaultYear&gt;&lt;m_bNumberIsYear val=&quot;0&quot;/&gt;&lt;m_strFormatTime&gt;%Y&lt;/m_strFormatTime&gt;&lt;/m_precDefaultYear&gt;&lt;m_precDefaultQuarter&gt;&lt;m_bNumberIsYear val=&quot;0&quot;/&gt;&lt;m_strFormatTime&gt;Q%5&lt;/m_strFormatTime&gt;&lt;/m_precDefaultQuarter&gt;&lt;m_precDefaultMonth&gt;&lt;m_bNumberIsYear val=&quot;0&quot;/&gt;&lt;m_strFormatTime&gt;%1&lt;/m_strFormatTime&gt;&lt;/m_precDefaultMonth&gt;&lt;m_precDefaultWeek&gt;&lt;m_bNumberIsYear val=&quot;0&quot;/&gt;&lt;m_strFormatTime&gt;%d&lt;/m_strFormatTime&gt;&lt;/m_precDefaultWeek&gt;&lt;m_precDefaultDay&gt;&lt;m_bNumberIsYear val=&quot;0&quot;/&gt;&lt;m_strFormatTime&gt;%#d&lt;/m_strFormatTime&gt;&lt;/m_precDefaultDay&gt;&lt;m_mruColor&gt;&lt;m_vecMRU length=&quot;4&quot;&gt;&lt;elem m_fUsage=&quot;1.46610000000000000000E+000&quot;&gt;&lt;m_msothmcolidx val=&quot;0&quot;/&gt;&lt;m_rgb r=&quot;a6&quot; g=&quot;a6&quot; b=&quot;a6&quot;/&gt;&lt;m_ppcolschidx tagver0=&quot;23004&quot; tagname0=&quot;m_ppcolschidxUNRECOGNIZED&quot; val=&quot;0&quot;/&gt;&lt;m_nBrightness val=&quot;0&quot;/&gt;&lt;/elem&gt;&lt;elem m_fUsage=&quot;1.43144100000000020000E+000&quot;&gt;&lt;m_msothmcolidx val=&quot;0&quot;/&gt;&lt;m_rgb r=&quot;75&quot; g=&quot;b2&quot; b=&quot;e4&quot;/&gt;&lt;m_ppcolschidx tagver0=&quot;23004&quot; tagname0=&quot;m_ppcolschidxUNRECOGNIZED&quot; val=&quot;0&quot;/&gt;&lt;m_nBrightness val=&quot;0&quot;/&gt;&lt;/elem&gt;&lt;elem m_fUsage=&quot;1.31949000000000010000E+000&quot;&gt;&lt;m_msothmcolidx val=&quot;0&quot;/&gt;&lt;m_rgb r=&quot;69&quot; g=&quot;69&quot; b=&quot;69&quot;/&gt;&lt;m_ppcolschidx tagver0=&quot;23004&quot; tagname0=&quot;m_ppcolschidxUNRECOGNIZED&quot; val=&quot;0&quot;/&gt;&lt;m_nBrightness val=&quot;0&quot;/&gt;&lt;/elem&gt;&lt;elem m_fUsage=&quot;1.00000000000000000000E+000&quot;&gt;&lt;m_msothmcolidx val=&quot;0&quot;/&gt;&lt;m_rgb r=&quot;6&quot; g=&quot;6b&quot; b=&quot;b0&quot;/&gt;&lt;m_ppcolschidx tagver0=&quot;23004&quot; tagname0=&quot;m_ppcolschidxUNRECOGNIZED&quot; val=&quot;0&quot;/&gt;&lt;m_nBrightness val=&quot;0&quot;/&gt;&lt;/elem&gt;&lt;/m_vecMRU&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nthem Covers Design">
  <a:themeElements>
    <a:clrScheme name="WellPoint Palette">
      <a:dk1>
        <a:srgbClr val="000000"/>
      </a:dk1>
      <a:lt1>
        <a:sysClr val="window" lastClr="FFFFFF"/>
      </a:lt1>
      <a:dk2>
        <a:srgbClr val="5E5E5E"/>
      </a:dk2>
      <a:lt2>
        <a:srgbClr val="FFFFFF"/>
      </a:lt2>
      <a:accent1>
        <a:srgbClr val="0C2577"/>
      </a:accent1>
      <a:accent2>
        <a:srgbClr val="3D719C"/>
      </a:accent2>
      <a:accent3>
        <a:srgbClr val="FEC246"/>
      </a:accent3>
      <a:accent4>
        <a:srgbClr val="98B460"/>
      </a:accent4>
      <a:accent5>
        <a:srgbClr val="D9D9D9"/>
      </a:accent5>
      <a:accent6>
        <a:srgbClr val="D90026"/>
      </a:accent6>
      <a:hlink>
        <a:srgbClr val="3D719C"/>
      </a:hlink>
      <a:folHlink>
        <a:srgbClr val="FEC246"/>
      </a:folHlink>
    </a:clrScheme>
    <a:fontScheme name="WellPoint">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sz="20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2_Anthem Covers Design">
  <a:themeElements>
    <a:clrScheme name="WellPoint Palette">
      <a:dk1>
        <a:srgbClr val="000000"/>
      </a:dk1>
      <a:lt1>
        <a:sysClr val="window" lastClr="FFFFFF"/>
      </a:lt1>
      <a:dk2>
        <a:srgbClr val="5E5E5E"/>
      </a:dk2>
      <a:lt2>
        <a:srgbClr val="FFFFFF"/>
      </a:lt2>
      <a:accent1>
        <a:srgbClr val="0C2577"/>
      </a:accent1>
      <a:accent2>
        <a:srgbClr val="3D719C"/>
      </a:accent2>
      <a:accent3>
        <a:srgbClr val="FEC246"/>
      </a:accent3>
      <a:accent4>
        <a:srgbClr val="98B460"/>
      </a:accent4>
      <a:accent5>
        <a:srgbClr val="D9D9D9"/>
      </a:accent5>
      <a:accent6>
        <a:srgbClr val="D90026"/>
      </a:accent6>
      <a:hlink>
        <a:srgbClr val="3D719C"/>
      </a:hlink>
      <a:folHlink>
        <a:srgbClr val="FEC246"/>
      </a:folHlink>
    </a:clrScheme>
    <a:fontScheme name="WellPoint">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sz="20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WellPoint Palette">
      <a:dk1>
        <a:srgbClr val="000000"/>
      </a:dk1>
      <a:lt1>
        <a:sysClr val="window" lastClr="FFFFFF"/>
      </a:lt1>
      <a:dk2>
        <a:srgbClr val="5E5E5E"/>
      </a:dk2>
      <a:lt2>
        <a:srgbClr val="FFFFFF"/>
      </a:lt2>
      <a:accent1>
        <a:srgbClr val="0C2577"/>
      </a:accent1>
      <a:accent2>
        <a:srgbClr val="3D719C"/>
      </a:accent2>
      <a:accent3>
        <a:srgbClr val="FEC246"/>
      </a:accent3>
      <a:accent4>
        <a:srgbClr val="98B460"/>
      </a:accent4>
      <a:accent5>
        <a:srgbClr val="D9D9D9"/>
      </a:accent5>
      <a:accent6>
        <a:srgbClr val="D90026"/>
      </a:accent6>
      <a:hlink>
        <a:srgbClr val="3D719C"/>
      </a:hlink>
      <a:folHlink>
        <a:srgbClr val="FEC2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WellPoint Palette">
      <a:dk1>
        <a:srgbClr val="000000"/>
      </a:dk1>
      <a:lt1>
        <a:sysClr val="window" lastClr="FFFFFF"/>
      </a:lt1>
      <a:dk2>
        <a:srgbClr val="5E5E5E"/>
      </a:dk2>
      <a:lt2>
        <a:srgbClr val="FFFFFF"/>
      </a:lt2>
      <a:accent1>
        <a:srgbClr val="0C2577"/>
      </a:accent1>
      <a:accent2>
        <a:srgbClr val="3D719C"/>
      </a:accent2>
      <a:accent3>
        <a:srgbClr val="FEC246"/>
      </a:accent3>
      <a:accent4>
        <a:srgbClr val="98B460"/>
      </a:accent4>
      <a:accent5>
        <a:srgbClr val="D9D9D9"/>
      </a:accent5>
      <a:accent6>
        <a:srgbClr val="D90026"/>
      </a:accent6>
      <a:hlink>
        <a:srgbClr val="3D719C"/>
      </a:hlink>
      <a:folHlink>
        <a:srgbClr val="FEC2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imary_x0020_Contact xmlns="74c2c2ce-c2e7-46e5-82c0-9628b1ba591f" xsi:nil="true"/>
    <Short_x0020_Description xmlns="74c2c2ce-c2e7-46e5-82c0-9628b1ba591f" xsi:nil="true"/>
    <Document_x0020_Category xmlns="74c2c2ce-c2e7-46e5-82c0-9628b1ba591f">None</Document_x0020_Category>
    <Document_x0020_Status xmlns="74c2c2ce-c2e7-46e5-82c0-9628b1ba591f">Draft</Document_x0020_Status>
    <Workstream xmlns="74c2c2ce-c2e7-46e5-82c0-9628b1ba591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Shared Document" ma:contentTypeID="0x0101007AD35B90D8E6433A821E00BE0D23D1F80085FD888F127A7B47BC2B943A3AA5C39D" ma:contentTypeVersion="0" ma:contentTypeDescription="PwC Custom Shared Documents Content Type" ma:contentTypeScope="" ma:versionID="cacaadd8940d25064629b3a0584d7b72">
  <xsd:schema xmlns:xsd="http://www.w3.org/2001/XMLSchema" xmlns:xs="http://www.w3.org/2001/XMLSchema" xmlns:p="http://schemas.microsoft.com/office/2006/metadata/properties" xmlns:ns2="74c2c2ce-c2e7-46e5-82c0-9628b1ba591f" targetNamespace="http://schemas.microsoft.com/office/2006/metadata/properties" ma:root="true" ma:fieldsID="2d20964a7baf932a614eb3f65faf6209" ns2:_="">
    <xsd:import namespace="74c2c2ce-c2e7-46e5-82c0-9628b1ba591f"/>
    <xsd:element name="properties">
      <xsd:complexType>
        <xsd:sequence>
          <xsd:element name="documentManagement">
            <xsd:complexType>
              <xsd:all>
                <xsd:element ref="ns2:Document_x0020_Status"/>
                <xsd:element ref="ns2:Document_x0020_Category" minOccurs="0"/>
                <xsd:element ref="ns2:Workstream" minOccurs="0"/>
                <xsd:element ref="ns2:Short_x0020_Description" minOccurs="0"/>
                <xsd:element ref="ns2:Primary_x0020_Conta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c2c2ce-c2e7-46e5-82c0-9628b1ba591f" elementFormDefault="qualified">
    <xsd:import namespace="http://schemas.microsoft.com/office/2006/documentManagement/types"/>
    <xsd:import namespace="http://schemas.microsoft.com/office/infopath/2007/PartnerControls"/>
    <xsd:element name="Document_x0020_Status" ma:index="8" ma:displayName="Document Status" ma:default="Draft" ma:format="Dropdown" ma:internalName="Document_x0020_Status" ma:readOnly="false">
      <xsd:simpleType>
        <xsd:restriction base="dms:Choice">
          <xsd:enumeration value="Draft"/>
          <xsd:enumeration value="In Progress"/>
          <xsd:enumeration value="In Review"/>
          <xsd:enumeration value="Complete"/>
          <xsd:enumeration value="Delivered"/>
        </xsd:restriction>
      </xsd:simpleType>
    </xsd:element>
    <xsd:element name="Document_x0020_Category" ma:index="9" nillable="true" ma:displayName="Document Category" ma:default="None" ma:format="Dropdown" ma:internalName="Document_x0020_Category">
      <xsd:simpleType>
        <xsd:union memberTypes="dms:Text">
          <xsd:simpleType>
            <xsd:restriction base="dms:Choice">
              <xsd:enumeration value="None"/>
            </xsd:restriction>
          </xsd:simpleType>
        </xsd:union>
      </xsd:simpleType>
    </xsd:element>
    <xsd:element name="Workstream" ma:index="10" nillable="true" ma:displayName="Workstream" ma:format="Dropdown" ma:internalName="Workstream">
      <xsd:simpleType>
        <xsd:union memberTypes="dms:Text">
          <xsd:simpleType>
            <xsd:restriction base="dms:Choice">
              <xsd:enumeration value="None"/>
            </xsd:restriction>
          </xsd:simpleType>
        </xsd:union>
      </xsd:simpleType>
    </xsd:element>
    <xsd:element name="Short_x0020_Description" ma:index="11" nillable="true" ma:displayName="Short Description" ma:description="Enter a short description about the document." ma:internalName="Short_x0020_Description">
      <xsd:simpleType>
        <xsd:restriction base="dms:Note"/>
      </xsd:simpleType>
    </xsd:element>
    <xsd:element name="Primary_x0020_Contact" ma:index="12" nillable="true" ma:displayName="Primary Contact" ma:description="Primary contact for this document." ma:internalName="Primary_x0020_Contac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A82858-6656-4843-8C40-8AC407B6D60E}">
  <ds:schemaRefs>
    <ds:schemaRef ds:uri="http://purl.org/dc/dcmitype/"/>
    <ds:schemaRef ds:uri="http://www.w3.org/XML/1998/namespace"/>
    <ds:schemaRef ds:uri="74c2c2ce-c2e7-46e5-82c0-9628b1ba591f"/>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DA098B2B-3B36-4635-84A4-ADE7A3CB08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c2c2ce-c2e7-46e5-82c0-9628b1ba59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7D055B-D5E7-45D7-BDFC-03EE457D18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WellPoint_Visual_Design</Template>
  <TotalTime>161456</TotalTime>
  <Words>644</Words>
  <Application>Microsoft Office PowerPoint</Application>
  <PresentationFormat>On-screen Show (4:3)</PresentationFormat>
  <Paragraphs>156</Paragraphs>
  <Slides>11</Slides>
  <Notes>1</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2</vt:i4>
      </vt:variant>
      <vt:variant>
        <vt:lpstr>Slide Titles</vt:lpstr>
      </vt:variant>
      <vt:variant>
        <vt:i4>11</vt:i4>
      </vt:variant>
    </vt:vector>
  </HeadingPairs>
  <TitlesOfParts>
    <vt:vector size="19" baseType="lpstr">
      <vt:lpstr>Arial</vt:lpstr>
      <vt:lpstr>Calibri</vt:lpstr>
      <vt:lpstr>Georgia</vt:lpstr>
      <vt:lpstr>Times New Roman</vt:lpstr>
      <vt:lpstr>1_Anthem Covers Design</vt:lpstr>
      <vt:lpstr>2_Anthem Covers Design</vt:lpstr>
      <vt:lpstr>think-cell Slide</vt:lpstr>
      <vt:lpstr>Visio</vt:lpstr>
      <vt:lpstr>Class Project OPIM 5272</vt:lpstr>
      <vt:lpstr>House Rabbit Connection Background </vt:lpstr>
      <vt:lpstr>Adoption Process</vt:lpstr>
      <vt:lpstr>PowerPoint Presentation</vt:lpstr>
      <vt:lpstr>Business Value Provided by the Database</vt:lpstr>
      <vt:lpstr>PowerPoint Presentation</vt:lpstr>
      <vt:lpstr>PowerPoint Presentation</vt:lpstr>
      <vt:lpstr>PowerPoint Presentation</vt:lpstr>
      <vt:lpstr>Appendix</vt:lpstr>
      <vt:lpstr>As Is Process Map To Be Process Maps</vt:lpstr>
      <vt:lpstr>Database Model- Place Holder</vt:lpstr>
    </vt:vector>
  </TitlesOfParts>
  <Company>The WellPoint Companies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Anthem Service Operations 3 Yr Plan</dc:title>
  <dc:creator>Tilani, Deepak</dc:creator>
  <cp:lastModifiedBy>Anna Radziwillowicz</cp:lastModifiedBy>
  <cp:revision>6017</cp:revision>
  <cp:lastPrinted>2015-03-05T03:12:48Z</cp:lastPrinted>
  <dcterms:created xsi:type="dcterms:W3CDTF">2012-07-19T21:53:42Z</dcterms:created>
  <dcterms:modified xsi:type="dcterms:W3CDTF">2017-03-22T20:51:10Z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0x0101007AD35B90D8E6433A821E00BE0D23D1F80085FD888F127A7B47BC2B943A3AA5C39D</vt:lpwstr>
  </property>
</Properties>
</file>